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78" r:id="rId3"/>
    <p:sldId id="279" r:id="rId4"/>
    <p:sldId id="281" r:id="rId5"/>
    <p:sldId id="280" r:id="rId6"/>
    <p:sldId id="260" r:id="rId7"/>
    <p:sldId id="269" r:id="rId8"/>
    <p:sldId id="263" r:id="rId9"/>
    <p:sldId id="257" r:id="rId10"/>
    <p:sldId id="261" r:id="rId11"/>
    <p:sldId id="262" r:id="rId12"/>
    <p:sldId id="265" r:id="rId13"/>
    <p:sldId id="273" r:id="rId14"/>
    <p:sldId id="274" r:id="rId15"/>
    <p:sldId id="276" r:id="rId16"/>
    <p:sldId id="277" r:id="rId17"/>
    <p:sldId id="283" r:id="rId18"/>
    <p:sldId id="258" r:id="rId19"/>
    <p:sldId id="266" r:id="rId20"/>
    <p:sldId id="272" r:id="rId21"/>
    <p:sldId id="267" r:id="rId22"/>
    <p:sldId id="270" r:id="rId23"/>
    <p:sldId id="284" r:id="rId24"/>
    <p:sldId id="285" r:id="rId25"/>
    <p:sldId id="286" r:id="rId26"/>
    <p:sldId id="287" r:id="rId27"/>
    <p:sldId id="259" r:id="rId28"/>
    <p:sldId id="268"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87DE6118-2437-4B30-8E3C-4D2BE6020583}" type="datetimeFigureOut">
              <a:rPr lang="en-US" smtClean="0"/>
              <a:pPr/>
              <a:t>11/2/2018</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69E57DC2-970A-4B3E-BB1C-7A09969E49DF}" type="slidenum">
              <a:rPr lang="en-US" smtClean="0"/>
              <a:pPr/>
              <a:t>‹Nº›</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421940102"/>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39459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87DE6118-2437-4B30-8E3C-4D2BE6020583}" type="datetimeFigureOut">
              <a:rPr lang="en-US" smtClean="0"/>
              <a:t>11/2/2018</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69E57DC2-970A-4B3E-BB1C-7A09969E49DF}" type="slidenum">
              <a:rPr lang="en-US" smtClean="0"/>
              <a:t>‹Nº›</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8070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87DE6118-2437-4B30-8E3C-4D2BE6020583}" type="datetimeFigureOut">
              <a:rPr lang="en-US" smtClean="0"/>
              <a:pPr/>
              <a:t>11/2/2018</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69E57DC2-970A-4B3E-BB1C-7A09969E49DF}" type="slidenum">
              <a:rPr lang="en-US" smtClean="0"/>
              <a:pPr/>
              <a:t>‹Nº›</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58945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34186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166326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380209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87DE6118-2437-4B30-8E3C-4D2BE6020583}" type="datetimeFigureOut">
              <a:rPr lang="en-US" smtClean="0"/>
              <a:t>11/2/2018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284687019"/>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87DE6118-2437-4B30-8E3C-4D2BE6020583}" type="datetimeFigureOut">
              <a:rPr lang="en-US" smtClean="0"/>
              <a:pPr/>
              <a:t>11/2/2018</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3166328709"/>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87DE6118-2437-4B30-8E3C-4D2BE6020583}" type="datetimeFigureOut">
              <a:rPr lang="en-US" smtClean="0"/>
              <a:pPr/>
              <a:t>11/2/2018</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262401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87DE6118-2437-4B30-8E3C-4D2BE6020583}" type="datetimeFigureOut">
              <a:rPr lang="en-US" smtClean="0"/>
              <a:pPr/>
              <a:t>11/2/2018</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69E57DC2-970A-4B3E-BB1C-7A09969E49DF}" type="slidenum">
              <a:rPr lang="en-US" smtClean="0"/>
              <a:pPr/>
              <a:t>‹Nº›</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435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697" y="2435436"/>
            <a:ext cx="8361229" cy="2098226"/>
          </a:xfrm>
        </p:spPr>
        <p:txBody>
          <a:bodyPr>
            <a:normAutofit/>
          </a:bodyPr>
          <a:lstStyle/>
          <a:p>
            <a:r>
              <a:rPr lang="en-US" sz="6000" dirty="0" smtClean="0">
                <a:solidFill>
                  <a:schemeClr val="accent1"/>
                </a:solidFill>
                <a:latin typeface="Arial Black" panose="020B0A04020102020204" pitchFamily="34" charset="0"/>
              </a:rPr>
              <a:t>People detector</a:t>
            </a:r>
            <a:endParaRPr lang="en-US" sz="6000" dirty="0">
              <a:solidFill>
                <a:schemeClr val="accent1"/>
              </a:solidFill>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269" y="1337095"/>
            <a:ext cx="4279310" cy="3630398"/>
          </a:xfrm>
          <a:prstGeom prst="rect">
            <a:avLst/>
          </a:prstGeom>
        </p:spPr>
      </p:pic>
    </p:spTree>
    <p:extLst>
      <p:ext uri="{BB962C8B-B14F-4D97-AF65-F5344CB8AC3E}">
        <p14:creationId xmlns:p14="http://schemas.microsoft.com/office/powerpoint/2010/main" val="1806609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368" y="794236"/>
            <a:ext cx="10779860" cy="5104287"/>
          </a:xfrm>
        </p:spPr>
        <p:txBody>
          <a:bodyPr>
            <a:normAutofit fontScale="92500"/>
          </a:bodyPr>
          <a:lstStyle/>
          <a:p>
            <a:r>
              <a:rPr lang="es-ES" sz="2800" dirty="0"/>
              <a:t>también podrían usarse para rastrear a sujetos sospechosos de ser terroristas o delincuentes, que de otro modo podrían pasar inadvertidos por haber cambiado su aspecto físico con el fin de no ser reconocidos y usar falsos documentos de </a:t>
            </a:r>
            <a:r>
              <a:rPr lang="es-ES" sz="2800" dirty="0" smtClean="0"/>
              <a:t>identidad.</a:t>
            </a:r>
          </a:p>
          <a:p>
            <a:endParaRPr lang="es-ES" sz="2800" dirty="0" smtClean="0"/>
          </a:p>
          <a:p>
            <a:r>
              <a:rPr lang="es-ES" sz="2800" dirty="0" smtClean="0"/>
              <a:t>Los </a:t>
            </a:r>
            <a:r>
              <a:rPr lang="es-ES" sz="2800" dirty="0"/>
              <a:t>investigadores subrayan que el reconocimiento de la forma de caminar tiene una ventaja significativa sobre los métodos biométricos mucho más conocidos, como tomar las huellas dactilares y el escaneo del iris, ya que, a diferencia de estos, todo puede hacerse de forma discreta y permite además identificar a un individuo a una distancia considerable.</a:t>
            </a:r>
            <a:r>
              <a:rPr lang="es-ES" dirty="0"/>
              <a:t/>
            </a:r>
            <a:br>
              <a:rPr lang="es-ES" dirty="0"/>
            </a:br>
            <a:endParaRPr lang="en-US" dirty="0"/>
          </a:p>
        </p:txBody>
      </p:sp>
    </p:spTree>
    <p:extLst>
      <p:ext uri="{BB962C8B-B14F-4D97-AF65-F5344CB8AC3E}">
        <p14:creationId xmlns:p14="http://schemas.microsoft.com/office/powerpoint/2010/main" val="258044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256" y="565091"/>
            <a:ext cx="9592574" cy="6014049"/>
          </a:xfrm>
        </p:spPr>
        <p:txBody>
          <a:bodyPr>
            <a:normAutofit/>
          </a:bodyPr>
          <a:lstStyle/>
          <a:p>
            <a:r>
              <a:rPr lang="es-ES" sz="2400" dirty="0"/>
              <a:t> </a:t>
            </a:r>
            <a:r>
              <a:rPr lang="es-ES" sz="2400" b="1" u="sng" dirty="0"/>
              <a:t>Todos tenemos una manera muy personal de caminar. “Aunque es fácil de manipular y de cambiar conscientemente, cada uno lo hace de una forma”, asegura </a:t>
            </a:r>
            <a:r>
              <a:rPr lang="es-ES" sz="2400" b="1" u="sng" dirty="0" err="1"/>
              <a:t>Mollineda</a:t>
            </a:r>
            <a:r>
              <a:rPr lang="es-ES" sz="2400" b="1" u="sng" dirty="0"/>
              <a:t>. “Hay experimentos en los que una persona ha de reconocer a gente conocida solo observando su silueta en movimiento, y el porcentaje de acierto es muy alto</a:t>
            </a:r>
            <a:r>
              <a:rPr lang="es-ES" sz="2400" b="1" u="sng" dirty="0" smtClean="0"/>
              <a:t>”</a:t>
            </a:r>
          </a:p>
          <a:p>
            <a:endParaRPr lang="es-ES" sz="2400" dirty="0" smtClean="0"/>
          </a:p>
          <a:p>
            <a:pPr marL="0" indent="0">
              <a:buNone/>
            </a:pPr>
            <a:r>
              <a:rPr lang="es-ES" b="1" dirty="0" smtClean="0">
                <a:solidFill>
                  <a:schemeClr val="tx2">
                    <a:lumMod val="60000"/>
                    <a:lumOff val="40000"/>
                  </a:schemeClr>
                </a:solidFill>
              </a:rPr>
              <a:t>Como se </a:t>
            </a:r>
            <a:r>
              <a:rPr lang="es-ES" b="1" dirty="0" err="1" smtClean="0">
                <a:solidFill>
                  <a:schemeClr val="tx2">
                    <a:lumMod val="60000"/>
                    <a:lumOff val="40000"/>
                  </a:schemeClr>
                </a:solidFill>
              </a:rPr>
              <a:t>fuciona</a:t>
            </a:r>
            <a:r>
              <a:rPr lang="es-CR" b="1" dirty="0" smtClean="0">
                <a:solidFill>
                  <a:schemeClr val="tx2">
                    <a:lumMod val="60000"/>
                    <a:lumOff val="40000"/>
                  </a:schemeClr>
                </a:solidFill>
              </a:rPr>
              <a:t>ría:</a:t>
            </a:r>
          </a:p>
          <a:p>
            <a:r>
              <a:rPr lang="es-ES" dirty="0" smtClean="0"/>
              <a:t>A </a:t>
            </a:r>
            <a:r>
              <a:rPr lang="es-ES" dirty="0"/>
              <a:t>partir de un vídeo del sujeto caminando, el sistema desarrollado distingue la silueta del fondo (</a:t>
            </a:r>
            <a:r>
              <a:rPr lang="es-ES" dirty="0" err="1"/>
              <a:t>background</a:t>
            </a:r>
            <a:r>
              <a:rPr lang="es-ES" dirty="0"/>
              <a:t>) y se convierte en una secuencia de siluetas que, puestas las unas sobre las otras, dan lugar a una imagen resumen. Esta representación final almacena toda la apariencia física y el movimiento de la persona que camina, obteniendo una marca única para cada una de ellas. </a:t>
            </a:r>
            <a:br>
              <a:rPr lang="es-ES" dirty="0"/>
            </a:br>
            <a:r>
              <a:rPr lang="es-ES" dirty="0"/>
              <a:t/>
            </a:r>
            <a:br>
              <a:rPr lang="es-ES" dirty="0"/>
            </a:br>
            <a:r>
              <a:rPr lang="es-ES" dirty="0"/>
              <a:t> </a:t>
            </a:r>
            <a:br>
              <a:rPr lang="es-ES" dirty="0"/>
            </a:br>
            <a:endParaRPr lang="en-US" dirty="0"/>
          </a:p>
        </p:txBody>
      </p:sp>
    </p:spTree>
    <p:extLst>
      <p:ext uri="{BB962C8B-B14F-4D97-AF65-F5344CB8AC3E}">
        <p14:creationId xmlns:p14="http://schemas.microsoft.com/office/powerpoint/2010/main" val="1594899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09755"/>
            <a:ext cx="9601200" cy="1485900"/>
          </a:xfrm>
        </p:spPr>
        <p:txBody>
          <a:bodyPr/>
          <a:lstStyle/>
          <a:p>
            <a:r>
              <a:rPr lang="es-CR" dirty="0" smtClean="0"/>
              <a:t>Debilidades:</a:t>
            </a:r>
            <a:endParaRPr lang="en-US" dirty="0"/>
          </a:p>
        </p:txBody>
      </p:sp>
      <p:sp>
        <p:nvSpPr>
          <p:cNvPr id="3" name="Content Placeholder 2"/>
          <p:cNvSpPr>
            <a:spLocks noGrp="1"/>
          </p:cNvSpPr>
          <p:nvPr>
            <p:ph idx="1"/>
          </p:nvPr>
        </p:nvSpPr>
        <p:spPr>
          <a:xfrm>
            <a:off x="1259456" y="1345721"/>
            <a:ext cx="9601200" cy="3581400"/>
          </a:xfrm>
        </p:spPr>
        <p:txBody>
          <a:bodyPr/>
          <a:lstStyle/>
          <a:p>
            <a:r>
              <a:rPr lang="es-CR" dirty="0" smtClean="0"/>
              <a:t>La cantidad de personas que entren  al mismo tiempo al lugar.</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456" y="2009955"/>
            <a:ext cx="10812987" cy="4375030"/>
          </a:xfrm>
          <a:prstGeom prst="rect">
            <a:avLst/>
          </a:prstGeom>
        </p:spPr>
      </p:pic>
    </p:spTree>
    <p:extLst>
      <p:ext uri="{BB962C8B-B14F-4D97-AF65-F5344CB8AC3E}">
        <p14:creationId xmlns:p14="http://schemas.microsoft.com/office/powerpoint/2010/main" val="120859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95" y="551092"/>
            <a:ext cx="8770571" cy="1560716"/>
          </a:xfrm>
        </p:spPr>
        <p:txBody>
          <a:bodyPr/>
          <a:lstStyle/>
          <a:p>
            <a:r>
              <a:rPr lang="en-US" dirty="0"/>
              <a:t>Detector de </a:t>
            </a:r>
            <a:r>
              <a:rPr lang="en-US" dirty="0" err="1"/>
              <a:t>caras</a:t>
            </a:r>
            <a:r>
              <a:rPr lang="en-US" dirty="0"/>
              <a:t> </a:t>
            </a:r>
          </a:p>
        </p:txBody>
      </p:sp>
      <p:sp>
        <p:nvSpPr>
          <p:cNvPr id="3" name="Content Placeholder 2"/>
          <p:cNvSpPr>
            <a:spLocks noGrp="1"/>
          </p:cNvSpPr>
          <p:nvPr>
            <p:ph idx="1"/>
          </p:nvPr>
        </p:nvSpPr>
        <p:spPr>
          <a:xfrm>
            <a:off x="1355066" y="2447027"/>
            <a:ext cx="8770571" cy="3651504"/>
          </a:xfrm>
        </p:spPr>
        <p:txBody>
          <a:bodyPr/>
          <a:lstStyle/>
          <a:p>
            <a:pPr marL="0" indent="0">
              <a:buNone/>
            </a:pPr>
            <a:r>
              <a:rPr lang="en-US" dirty="0"/>
              <a:t>Se </a:t>
            </a:r>
            <a:r>
              <a:rPr lang="en-US" dirty="0" err="1"/>
              <a:t>usa</a:t>
            </a:r>
            <a:r>
              <a:rPr lang="en-US" dirty="0"/>
              <a:t> con </a:t>
            </a:r>
            <a:r>
              <a:rPr lang="en-US" dirty="0" err="1"/>
              <a:t>camaras</a:t>
            </a:r>
            <a:r>
              <a:rPr lang="en-US" dirty="0"/>
              <a:t> reflex, </a:t>
            </a:r>
            <a:r>
              <a:rPr lang="en-US" dirty="0" err="1"/>
              <a:t>ellas</a:t>
            </a:r>
            <a:r>
              <a:rPr lang="en-US" dirty="0"/>
              <a:t> </a:t>
            </a:r>
            <a:r>
              <a:rPr lang="en-US" dirty="0" err="1"/>
              <a:t>detectan</a:t>
            </a:r>
            <a:r>
              <a:rPr lang="en-US" dirty="0"/>
              <a:t> </a:t>
            </a:r>
            <a:r>
              <a:rPr lang="en-US" dirty="0" err="1"/>
              <a:t>dentro</a:t>
            </a:r>
            <a:r>
              <a:rPr lang="en-US" dirty="0"/>
              <a:t> de un </a:t>
            </a:r>
            <a:r>
              <a:rPr lang="en-US" dirty="0" err="1"/>
              <a:t>cuadro</a:t>
            </a:r>
            <a:r>
              <a:rPr lang="en-US" dirty="0"/>
              <a:t> que le </a:t>
            </a:r>
          </a:p>
          <a:p>
            <a:pPr marL="0" indent="0">
              <a:buNone/>
            </a:pPr>
            <a:r>
              <a:rPr lang="en-US" dirty="0" err="1"/>
              <a:t>Asignemos</a:t>
            </a:r>
            <a:r>
              <a:rPr lang="en-US" dirty="0"/>
              <a:t>, las personas. </a:t>
            </a:r>
            <a:r>
              <a:rPr lang="en-US" dirty="0" err="1"/>
              <a:t>Cuando</a:t>
            </a:r>
            <a:r>
              <a:rPr lang="en-US" dirty="0"/>
              <a:t> </a:t>
            </a:r>
            <a:r>
              <a:rPr lang="en-US" dirty="0" err="1"/>
              <a:t>presionamos</a:t>
            </a:r>
            <a:r>
              <a:rPr lang="en-US" dirty="0"/>
              <a:t> el autofocus y el </a:t>
            </a:r>
          </a:p>
          <a:p>
            <a:pPr marL="0" indent="0">
              <a:buNone/>
            </a:pPr>
            <a:r>
              <a:rPr lang="en-US" dirty="0" err="1"/>
              <a:t>Autoexposure</a:t>
            </a:r>
            <a:r>
              <a:rPr lang="en-US" dirty="0"/>
              <a:t>, </a:t>
            </a:r>
            <a:r>
              <a:rPr lang="en-US" dirty="0" err="1"/>
              <a:t>examina</a:t>
            </a:r>
            <a:r>
              <a:rPr lang="en-US" dirty="0"/>
              <a:t> el </a:t>
            </a:r>
            <a:r>
              <a:rPr lang="en-US" dirty="0" err="1"/>
              <a:t>cuadro</a:t>
            </a:r>
            <a:r>
              <a:rPr lang="en-US" dirty="0"/>
              <a:t> y </a:t>
            </a:r>
            <a:r>
              <a:rPr lang="en-US" dirty="0" err="1"/>
              <a:t>detecta</a:t>
            </a:r>
            <a:r>
              <a:rPr lang="en-US" dirty="0"/>
              <a:t> a la persona, la </a:t>
            </a:r>
            <a:r>
              <a:rPr lang="en-US" dirty="0" err="1"/>
              <a:t>camara</a:t>
            </a:r>
            <a:r>
              <a:rPr lang="en-US" dirty="0"/>
              <a:t> la </a:t>
            </a:r>
          </a:p>
          <a:p>
            <a:pPr marL="0" indent="0">
              <a:buNone/>
            </a:pPr>
            <a:r>
              <a:rPr lang="en-US" dirty="0" err="1"/>
              <a:t>Poodemos</a:t>
            </a:r>
            <a:r>
              <a:rPr lang="en-US" dirty="0"/>
              <a:t> </a:t>
            </a:r>
            <a:r>
              <a:rPr lang="en-US" dirty="0" err="1"/>
              <a:t>contrastar</a:t>
            </a:r>
            <a:r>
              <a:rPr lang="en-US" dirty="0"/>
              <a:t> con </a:t>
            </a:r>
            <a:r>
              <a:rPr lang="en-US" dirty="0" err="1"/>
              <a:t>una</a:t>
            </a:r>
            <a:r>
              <a:rPr lang="en-US" dirty="0"/>
              <a:t> base de </a:t>
            </a:r>
            <a:r>
              <a:rPr lang="en-US" dirty="0" err="1"/>
              <a:t>datos</a:t>
            </a:r>
            <a:r>
              <a:rPr lang="en-US" dirty="0"/>
              <a:t> de </a:t>
            </a:r>
            <a:r>
              <a:rPr lang="en-US" dirty="0" err="1"/>
              <a:t>patrones</a:t>
            </a:r>
            <a:r>
              <a:rPr lang="en-US" dirty="0"/>
              <a:t> de </a:t>
            </a:r>
            <a:r>
              <a:rPr lang="en-US" dirty="0" err="1"/>
              <a:t>caras</a:t>
            </a:r>
            <a:r>
              <a:rPr lang="en-US" dirty="0"/>
              <a:t>.</a:t>
            </a:r>
          </a:p>
          <a:p>
            <a:pPr marL="0" indent="0">
              <a:buNone/>
            </a:pPr>
            <a:r>
              <a:rPr lang="en-US" dirty="0" err="1"/>
              <a:t>Puede</a:t>
            </a:r>
            <a:r>
              <a:rPr lang="en-US" dirty="0"/>
              <a:t> </a:t>
            </a:r>
            <a:r>
              <a:rPr lang="en-US" dirty="0" err="1"/>
              <a:t>detectar</a:t>
            </a:r>
            <a:r>
              <a:rPr lang="en-US" dirty="0"/>
              <a:t> mas de 10  </a:t>
            </a:r>
            <a:r>
              <a:rPr lang="en-US" dirty="0" err="1"/>
              <a:t>caras</a:t>
            </a:r>
            <a:r>
              <a:rPr lang="en-US" dirty="0"/>
              <a:t>.</a:t>
            </a:r>
          </a:p>
          <a:p>
            <a:endParaRPr lang="en-US" dirty="0"/>
          </a:p>
        </p:txBody>
      </p:sp>
      <p:pic>
        <p:nvPicPr>
          <p:cNvPr id="4" name="Picture 3"/>
          <p:cNvPicPr>
            <a:picLocks noChangeAspect="1"/>
          </p:cNvPicPr>
          <p:nvPr/>
        </p:nvPicPr>
        <p:blipFill>
          <a:blip r:embed="rId2"/>
          <a:stretch>
            <a:fillRect/>
          </a:stretch>
        </p:blipFill>
        <p:spPr>
          <a:xfrm>
            <a:off x="8857811" y="1673524"/>
            <a:ext cx="2980506" cy="3605842"/>
          </a:xfrm>
          <a:prstGeom prst="rect">
            <a:avLst/>
          </a:prstGeom>
        </p:spPr>
      </p:pic>
    </p:spTree>
    <p:extLst>
      <p:ext uri="{BB962C8B-B14F-4D97-AF65-F5344CB8AC3E}">
        <p14:creationId xmlns:p14="http://schemas.microsoft.com/office/powerpoint/2010/main" val="107234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79259" y="785004"/>
            <a:ext cx="4558514" cy="5477773"/>
          </a:xfrm>
          <a:prstGeom prst="rect">
            <a:avLst/>
          </a:prstGeom>
        </p:spPr>
      </p:pic>
      <p:pic>
        <p:nvPicPr>
          <p:cNvPr id="5" name="Picture 4"/>
          <p:cNvPicPr>
            <a:picLocks noChangeAspect="1"/>
          </p:cNvPicPr>
          <p:nvPr/>
        </p:nvPicPr>
        <p:blipFill>
          <a:blip r:embed="rId3"/>
          <a:stretch>
            <a:fillRect/>
          </a:stretch>
        </p:blipFill>
        <p:spPr>
          <a:xfrm>
            <a:off x="6442907" y="785004"/>
            <a:ext cx="5179749" cy="5477773"/>
          </a:xfrm>
          <a:prstGeom prst="rect">
            <a:avLst/>
          </a:prstGeom>
        </p:spPr>
      </p:pic>
    </p:spTree>
    <p:extLst>
      <p:ext uri="{BB962C8B-B14F-4D97-AF65-F5344CB8AC3E}">
        <p14:creationId xmlns:p14="http://schemas.microsoft.com/office/powerpoint/2010/main" val="3704492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R" dirty="0"/>
              <a:t>“</a:t>
            </a:r>
            <a:r>
              <a:rPr lang="es-CR" dirty="0" smtClean="0"/>
              <a:t>YOLO”</a:t>
            </a:r>
            <a:r>
              <a:rPr lang="es-CR" dirty="0"/>
              <a:t/>
            </a:r>
            <a:br>
              <a:rPr lang="es-CR" dirty="0"/>
            </a:br>
            <a:endParaRPr lang="es-CR" dirty="0"/>
          </a:p>
        </p:txBody>
      </p:sp>
      <p:sp>
        <p:nvSpPr>
          <p:cNvPr id="3" name="Marcador de contenido 2"/>
          <p:cNvSpPr>
            <a:spLocks noGrp="1"/>
          </p:cNvSpPr>
          <p:nvPr>
            <p:ph idx="1"/>
          </p:nvPr>
        </p:nvSpPr>
        <p:spPr/>
        <p:txBody>
          <a:bodyPr/>
          <a:lstStyle/>
          <a:p>
            <a:pPr marL="0" indent="0">
              <a:buNone/>
            </a:pPr>
            <a:r>
              <a:rPr lang="es-CR" dirty="0" smtClean="0"/>
              <a:t>* Tipos</a:t>
            </a:r>
            <a:endParaRPr lang="es-CR" dirty="0"/>
          </a:p>
          <a:p>
            <a:r>
              <a:rPr lang="es-CR" dirty="0" err="1"/>
              <a:t>YOLO_small</a:t>
            </a:r>
            <a:r>
              <a:rPr lang="es-CR" dirty="0"/>
              <a:t>: Mas simple con misma funcionalidad</a:t>
            </a:r>
          </a:p>
          <a:p>
            <a:r>
              <a:rPr lang="es-CR" dirty="0" err="1"/>
              <a:t>YOLO_tiny</a:t>
            </a:r>
            <a:r>
              <a:rPr lang="es-CR" dirty="0"/>
              <a:t>: Adaptada para usarlo en el trafico</a:t>
            </a:r>
          </a:p>
          <a:p>
            <a:r>
              <a:rPr lang="es-CR" dirty="0" err="1"/>
              <a:t>YOLO_face</a:t>
            </a:r>
            <a:r>
              <a:rPr lang="es-CR" dirty="0"/>
              <a:t>: La funcionalidad principal es detectar solo personas</a:t>
            </a:r>
          </a:p>
          <a:p>
            <a:endParaRPr lang="es-CR" dirty="0"/>
          </a:p>
        </p:txBody>
      </p:sp>
    </p:spTree>
    <p:extLst>
      <p:ext uri="{BB962C8B-B14F-4D97-AF65-F5344CB8AC3E}">
        <p14:creationId xmlns:p14="http://schemas.microsoft.com/office/powerpoint/2010/main" val="2346306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sp>
        <p:nvSpPr>
          <p:cNvPr id="3" name="Marcador de contenido 2"/>
          <p:cNvSpPr>
            <a:spLocks noGrp="1"/>
          </p:cNvSpPr>
          <p:nvPr>
            <p:ph idx="1"/>
          </p:nvPr>
        </p:nvSpPr>
        <p:spPr/>
        <p:txBody>
          <a:bodyPr/>
          <a:lstStyle/>
          <a:p>
            <a:endParaRPr lang="es-CR"/>
          </a:p>
        </p:txBody>
      </p:sp>
      <p:pic>
        <p:nvPicPr>
          <p:cNvPr id="4" name="Picture 4" descr="Resultado de imagen para reconocimiento facial de personas yolo"/>
          <p:cNvPicPr/>
          <p:nvPr/>
        </p:nvPicPr>
        <p:blipFill>
          <a:blip r:embed="rId2">
            <a:extLst>
              <a:ext uri="{28A0092B-C50C-407E-A947-70E740481C1C}">
                <a14:useLocalDpi xmlns:a14="http://schemas.microsoft.com/office/drawing/2010/main" val="0"/>
              </a:ext>
            </a:extLst>
          </a:blip>
          <a:srcRect/>
          <a:stretch>
            <a:fillRect/>
          </a:stretch>
        </p:blipFill>
        <p:spPr bwMode="auto">
          <a:xfrm>
            <a:off x="332704" y="284945"/>
            <a:ext cx="4572000" cy="3429000"/>
          </a:xfrm>
          <a:prstGeom prst="rect">
            <a:avLst/>
          </a:prstGeom>
          <a:noFill/>
          <a:ln>
            <a:noFill/>
          </a:ln>
        </p:spPr>
      </p:pic>
      <p:pic>
        <p:nvPicPr>
          <p:cNvPr id="5" name="Picture 1" descr="Imagen relacionada"/>
          <p:cNvPicPr/>
          <p:nvPr/>
        </p:nvPicPr>
        <p:blipFill rotWithShape="1">
          <a:blip r:embed="rId3">
            <a:extLst>
              <a:ext uri="{28A0092B-C50C-407E-A947-70E740481C1C}">
                <a14:useLocalDpi xmlns:a14="http://schemas.microsoft.com/office/drawing/2010/main" val="0"/>
              </a:ext>
            </a:extLst>
          </a:blip>
          <a:srcRect t="5120" r="1168"/>
          <a:stretch/>
        </p:blipFill>
        <p:spPr bwMode="auto">
          <a:xfrm>
            <a:off x="5232624" y="284945"/>
            <a:ext cx="5873750" cy="4471670"/>
          </a:xfrm>
          <a:prstGeom prst="rect">
            <a:avLst/>
          </a:prstGeom>
          <a:noFill/>
          <a:ln>
            <a:noFill/>
          </a:ln>
          <a:extLst>
            <a:ext uri="{53640926-AAD7-44D8-BBD7-CCE9431645EC}">
              <a14:shadowObscured xmlns:a14="http://schemas.microsoft.com/office/drawing/2010/main"/>
            </a:ext>
          </a:extLst>
        </p:spPr>
      </p:pic>
      <p:pic>
        <p:nvPicPr>
          <p:cNvPr id="6" name="Picture 2" descr="Imagen relacionada"/>
          <p:cNvPicPr/>
          <p:nvPr/>
        </p:nvPicPr>
        <p:blipFill>
          <a:blip r:embed="rId4">
            <a:extLst>
              <a:ext uri="{28A0092B-C50C-407E-A947-70E740481C1C}">
                <a14:useLocalDpi xmlns:a14="http://schemas.microsoft.com/office/drawing/2010/main" val="0"/>
              </a:ext>
            </a:extLst>
          </a:blip>
          <a:srcRect/>
          <a:stretch>
            <a:fillRect/>
          </a:stretch>
        </p:blipFill>
        <p:spPr bwMode="auto">
          <a:xfrm>
            <a:off x="861096" y="3906592"/>
            <a:ext cx="4145208" cy="2662237"/>
          </a:xfrm>
          <a:prstGeom prst="rect">
            <a:avLst/>
          </a:prstGeom>
          <a:noFill/>
          <a:ln>
            <a:noFill/>
          </a:ln>
        </p:spPr>
      </p:pic>
    </p:spTree>
    <p:extLst>
      <p:ext uri="{BB962C8B-B14F-4D97-AF65-F5344CB8AC3E}">
        <p14:creationId xmlns:p14="http://schemas.microsoft.com/office/powerpoint/2010/main" val="716549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250" autoRev="1" fill="remove"/>
                                        <p:tgtEl>
                                          <p:spTgt spid="6"/>
                                        </p:tgtEl>
                                        <p:attrNameLst>
                                          <p:attrName>style.color</p:attrName>
                                        </p:attrNameLst>
                                      </p:cBhvr>
                                      <p:to>
                                        <a:schemeClr val="bg1"/>
                                      </p:to>
                                    </p:animClr>
                                    <p:animClr clrSpc="rgb" dir="cw">
                                      <p:cBhvr>
                                        <p:cTn id="12" dur="250" autoRev="1" fill="remove"/>
                                        <p:tgtEl>
                                          <p:spTgt spid="6"/>
                                        </p:tgtEl>
                                        <p:attrNameLst>
                                          <p:attrName>fillcolor</p:attrName>
                                        </p:attrNameLst>
                                      </p:cBhvr>
                                      <p:to>
                                        <a:schemeClr val="bg1"/>
                                      </p:to>
                                    </p:animClr>
                                    <p:set>
                                      <p:cBhvr>
                                        <p:cTn id="13" dur="250" autoRev="1" fill="remove"/>
                                        <p:tgtEl>
                                          <p:spTgt spid="6"/>
                                        </p:tgtEl>
                                        <p:attrNameLst>
                                          <p:attrName>fill.type</p:attrName>
                                        </p:attrNameLst>
                                      </p:cBhvr>
                                      <p:to>
                                        <p:strVal val="solid"/>
                                      </p:to>
                                    </p:set>
                                    <p:set>
                                      <p:cBhvr>
                                        <p:cTn id="14" dur="250" autoRev="1" fill="remove"/>
                                        <p:tgtEl>
                                          <p:spTgt spid="6"/>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5"/>
                                        </p:tgtEl>
                                        <p:attrNameLst>
                                          <p:attrName>style.color</p:attrName>
                                        </p:attrNameLst>
                                      </p:cBhvr>
                                      <p:to>
                                        <a:schemeClr val="bg1"/>
                                      </p:to>
                                    </p:animClr>
                                    <p:animClr clrSpc="rgb" dir="cw">
                                      <p:cBhvr>
                                        <p:cTn id="17" dur="250" autoRev="1" fill="remove"/>
                                        <p:tgtEl>
                                          <p:spTgt spid="5"/>
                                        </p:tgtEl>
                                        <p:attrNameLst>
                                          <p:attrName>fillcolor</p:attrName>
                                        </p:attrNameLst>
                                      </p:cBhvr>
                                      <p:to>
                                        <a:schemeClr val="bg1"/>
                                      </p:to>
                                    </p:animClr>
                                    <p:set>
                                      <p:cBhvr>
                                        <p:cTn id="18" dur="250" autoRev="1" fill="remove"/>
                                        <p:tgtEl>
                                          <p:spTgt spid="5"/>
                                        </p:tgtEl>
                                        <p:attrNameLst>
                                          <p:attrName>fill.type</p:attrName>
                                        </p:attrNameLst>
                                      </p:cBhvr>
                                      <p:to>
                                        <p:strVal val="solid"/>
                                      </p:to>
                                    </p:set>
                                    <p:set>
                                      <p:cBhvr>
                                        <p:cTn id="1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t>Open CV People Counter</a:t>
            </a:r>
            <a:br>
              <a:rPr lang="en-US" b="1" dirty="0"/>
            </a:br>
            <a:endParaRPr lang="es-CR" dirty="0"/>
          </a:p>
        </p:txBody>
      </p:sp>
      <p:sp>
        <p:nvSpPr>
          <p:cNvPr id="3" name="Marcador de contenido 2"/>
          <p:cNvSpPr>
            <a:spLocks noGrp="1"/>
          </p:cNvSpPr>
          <p:nvPr>
            <p:ph idx="1"/>
          </p:nvPr>
        </p:nvSpPr>
        <p:spPr>
          <a:xfrm>
            <a:off x="563987" y="2900587"/>
            <a:ext cx="8770571" cy="3651504"/>
          </a:xfrm>
        </p:spPr>
        <p:txBody>
          <a:bodyPr>
            <a:normAutofit/>
          </a:bodyPr>
          <a:lstStyle/>
          <a:p>
            <a:r>
              <a:rPr lang="es-CR" sz="4400" b="1" dirty="0">
                <a:effectLst>
                  <a:outerShdw blurRad="38100" dist="38100" dir="2700000" algn="tl">
                    <a:srgbClr val="000000">
                      <a:alpha val="43137"/>
                    </a:srgbClr>
                  </a:outerShdw>
                </a:effectLst>
                <a:latin typeface="Bahnschrift Light" panose="020B0502040204020203" pitchFamily="34" charset="0"/>
              </a:rPr>
              <a:t>En que se basa</a:t>
            </a:r>
            <a:r>
              <a:rPr lang="es-CR" sz="4400" b="1" dirty="0" smtClean="0">
                <a:latin typeface="Bahnschrift Light" panose="020B0502040204020203" pitchFamily="34" charset="0"/>
              </a:rPr>
              <a:t>.</a:t>
            </a:r>
          </a:p>
          <a:p>
            <a:endParaRPr lang="es-CR" sz="2800" dirty="0">
              <a:latin typeface="Bahnschrift Light" panose="020B0502040204020203" pitchFamily="34" charset="0"/>
            </a:endParaRPr>
          </a:p>
          <a:p>
            <a:pPr marL="0" indent="0">
              <a:buNone/>
            </a:pPr>
            <a:r>
              <a:rPr lang="es-CR" sz="2800" dirty="0"/>
              <a:t>En contar a las personas con CV en tiempo real por medio de un ID y de una línea de pixeles, como una frontera, en la cuál determinara la entrada y la salida de dicho ID</a:t>
            </a:r>
          </a:p>
        </p:txBody>
      </p:sp>
      <p:pic>
        <p:nvPicPr>
          <p:cNvPr id="4" name="Imagen 3"/>
          <p:cNvPicPr>
            <a:picLocks noChangeAspect="1"/>
          </p:cNvPicPr>
          <p:nvPr/>
        </p:nvPicPr>
        <p:blipFill>
          <a:blip r:embed="rId2"/>
          <a:stretch>
            <a:fillRect/>
          </a:stretch>
        </p:blipFill>
        <p:spPr>
          <a:xfrm>
            <a:off x="7997781" y="1348703"/>
            <a:ext cx="3807570" cy="2819427"/>
          </a:xfrm>
          <a:prstGeom prst="rect">
            <a:avLst/>
          </a:prstGeom>
        </p:spPr>
      </p:pic>
    </p:spTree>
    <p:extLst>
      <p:ext uri="{BB962C8B-B14F-4D97-AF65-F5344CB8AC3E}">
        <p14:creationId xmlns:p14="http://schemas.microsoft.com/office/powerpoint/2010/main" val="3073203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Camara</a:t>
            </a:r>
            <a:r>
              <a:rPr lang="en-US" dirty="0" smtClean="0"/>
              <a:t> a </a:t>
            </a:r>
            <a:r>
              <a:rPr lang="en-US" dirty="0" err="1" smtClean="0"/>
              <a:t>Utilizar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729" y="2129061"/>
            <a:ext cx="5368025" cy="4026019"/>
          </a:xfrm>
        </p:spPr>
      </p:pic>
    </p:spTree>
    <p:extLst>
      <p:ext uri="{BB962C8B-B14F-4D97-AF65-F5344CB8AC3E}">
        <p14:creationId xmlns:p14="http://schemas.microsoft.com/office/powerpoint/2010/main" val="2615947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327" y="663236"/>
            <a:ext cx="8770571" cy="1560716"/>
          </a:xfrm>
        </p:spPr>
        <p:txBody>
          <a:bodyPr/>
          <a:lstStyle/>
          <a:p>
            <a:r>
              <a:rPr lang="en-US" dirty="0" smtClean="0"/>
              <a:t>R200</a:t>
            </a:r>
            <a:r>
              <a:rPr lang="en-US" dirty="0"/>
              <a:t>	</a:t>
            </a:r>
          </a:p>
        </p:txBody>
      </p:sp>
      <p:sp>
        <p:nvSpPr>
          <p:cNvPr id="3" name="Content Placeholder 2"/>
          <p:cNvSpPr>
            <a:spLocks noGrp="1"/>
          </p:cNvSpPr>
          <p:nvPr>
            <p:ph idx="1"/>
          </p:nvPr>
        </p:nvSpPr>
        <p:spPr>
          <a:xfrm>
            <a:off x="1751881" y="2421148"/>
            <a:ext cx="8770571" cy="3651504"/>
          </a:xfrm>
        </p:spPr>
        <p:txBody>
          <a:bodyPr/>
          <a:lstStyle/>
          <a:p>
            <a:pPr marL="0" indent="0">
              <a:buNone/>
            </a:pPr>
            <a:r>
              <a:rPr lang="es-CR" dirty="0"/>
              <a:t>Esta diseñada para apuntarla a objetos externos, es una cámara RGB de 8</a:t>
            </a:r>
          </a:p>
          <a:p>
            <a:pPr marL="0" indent="0">
              <a:buNone/>
            </a:pPr>
            <a:r>
              <a:rPr lang="es-CR" dirty="0"/>
              <a:t>MP, </a:t>
            </a:r>
            <a:r>
              <a:rPr lang="es-CR" dirty="0" smtClean="0"/>
              <a:t>es versátil con distintos sistemas operativos</a:t>
            </a:r>
            <a:r>
              <a:rPr lang="en-US" dirty="0" smtClean="0"/>
              <a:t>, </a:t>
            </a:r>
            <a:r>
              <a:rPr lang="en-US" dirty="0" err="1"/>
              <a:t>tiene</a:t>
            </a:r>
            <a:r>
              <a:rPr lang="en-US" dirty="0"/>
              <a:t> Puerto USB3, la </a:t>
            </a:r>
            <a:r>
              <a:rPr lang="en-US" dirty="0" err="1" smtClean="0"/>
              <a:t>volicidad</a:t>
            </a:r>
            <a:r>
              <a:rPr lang="en-US" dirty="0" smtClean="0"/>
              <a:t> </a:t>
            </a:r>
            <a:endParaRPr lang="en-US" dirty="0"/>
          </a:p>
          <a:p>
            <a:pPr marL="0" indent="0">
              <a:buNone/>
            </a:pPr>
            <a:r>
              <a:rPr lang="en-US" dirty="0" err="1"/>
              <a:t>Depende</a:t>
            </a:r>
            <a:r>
              <a:rPr lang="en-US" dirty="0"/>
              <a:t> de la </a:t>
            </a:r>
            <a:r>
              <a:rPr lang="en-US" dirty="0" err="1"/>
              <a:t>resolucion</a:t>
            </a:r>
            <a:r>
              <a:rPr lang="en-US" dirty="0"/>
              <a:t>. </a:t>
            </a:r>
          </a:p>
          <a:p>
            <a:endParaRPr lang="en-US" dirty="0"/>
          </a:p>
        </p:txBody>
      </p:sp>
    </p:spTree>
    <p:extLst>
      <p:ext uri="{BB962C8B-B14F-4D97-AF65-F5344CB8AC3E}">
        <p14:creationId xmlns:p14="http://schemas.microsoft.com/office/powerpoint/2010/main" val="2561479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48843" y="2361126"/>
            <a:ext cx="8770571" cy="3651504"/>
          </a:xfrm>
        </p:spPr>
        <p:txBody>
          <a:bodyPr>
            <a:normAutofit/>
          </a:bodyPr>
          <a:lstStyle/>
          <a:p>
            <a:r>
              <a:rPr lang="es-CR" sz="2800" b="1" dirty="0"/>
              <a:t>Las tecnologías para contar personas</a:t>
            </a:r>
            <a:r>
              <a:rPr lang="es-CR" sz="2800" dirty="0"/>
              <a:t> tradicionalmente incluyen: rayos infrarrojos</a:t>
            </a:r>
            <a:r>
              <a:rPr lang="es-CR" sz="2800" dirty="0" smtClean="0"/>
              <a:t>, visión computarizada, inteligencia artificial, </a:t>
            </a:r>
            <a:r>
              <a:rPr lang="es-CR" sz="2800" dirty="0"/>
              <a:t>contadores con sensores térmicos y sensores 3D de vídeo. Su salida de datos es simple y consiste en detectar cuántas personas entran y salen de una </a:t>
            </a:r>
            <a:r>
              <a:rPr lang="es-CR" sz="2800" dirty="0" smtClean="0"/>
              <a:t>tienda o edificio por ejemplo.</a:t>
            </a:r>
            <a:endParaRPr lang="es-CR" sz="2800" dirty="0"/>
          </a:p>
        </p:txBody>
      </p:sp>
    </p:spTree>
    <p:extLst>
      <p:ext uri="{BB962C8B-B14F-4D97-AF65-F5344CB8AC3E}">
        <p14:creationId xmlns:p14="http://schemas.microsoft.com/office/powerpoint/2010/main" val="332274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91970" y="3799490"/>
            <a:ext cx="11100029" cy="2784576"/>
          </a:xfrm>
          <a:prstGeom prst="rect">
            <a:avLst/>
          </a:prstGeom>
        </p:spPr>
      </p:pic>
      <p:pic>
        <p:nvPicPr>
          <p:cNvPr id="5" name="Picture 4"/>
          <p:cNvPicPr>
            <a:picLocks noChangeAspect="1"/>
          </p:cNvPicPr>
          <p:nvPr/>
        </p:nvPicPr>
        <p:blipFill>
          <a:blip r:embed="rId3"/>
          <a:stretch>
            <a:fillRect/>
          </a:stretch>
        </p:blipFill>
        <p:spPr>
          <a:xfrm>
            <a:off x="455556" y="-34505"/>
            <a:ext cx="4630794" cy="3459191"/>
          </a:xfrm>
          <a:prstGeom prst="rect">
            <a:avLst/>
          </a:prstGeom>
        </p:spPr>
      </p:pic>
      <p:pic>
        <p:nvPicPr>
          <p:cNvPr id="6" name="Picture 5"/>
          <p:cNvPicPr>
            <a:picLocks noChangeAspect="1"/>
          </p:cNvPicPr>
          <p:nvPr/>
        </p:nvPicPr>
        <p:blipFill>
          <a:blip r:embed="rId4"/>
          <a:stretch>
            <a:fillRect/>
          </a:stretch>
        </p:blipFill>
        <p:spPr>
          <a:xfrm>
            <a:off x="5722762" y="-34505"/>
            <a:ext cx="6469237" cy="3459191"/>
          </a:xfrm>
          <a:prstGeom prst="rect">
            <a:avLst/>
          </a:prstGeom>
        </p:spPr>
      </p:pic>
    </p:spTree>
    <p:extLst>
      <p:ext uri="{BB962C8B-B14F-4D97-AF65-F5344CB8AC3E}">
        <p14:creationId xmlns:p14="http://schemas.microsoft.com/office/powerpoint/2010/main" val="2443316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4"/>
                                        </p:tgtEl>
                                        <p:attrNameLst>
                                          <p:attrName>r</p:attrName>
                                        </p:attrNameLst>
                                      </p:cBhvr>
                                    </p:animRot>
                                    <p:animRot by="-240000">
                                      <p:cBhvr>
                                        <p:cTn id="19" dur="200" fill="hold">
                                          <p:stCondLst>
                                            <p:cond delay="200"/>
                                          </p:stCondLst>
                                        </p:cTn>
                                        <p:tgtEl>
                                          <p:spTgt spid="4"/>
                                        </p:tgtEl>
                                        <p:attrNameLst>
                                          <p:attrName>r</p:attrName>
                                        </p:attrNameLst>
                                      </p:cBhvr>
                                    </p:animRot>
                                    <p:animRot by="240000">
                                      <p:cBhvr>
                                        <p:cTn id="20" dur="200" fill="hold">
                                          <p:stCondLst>
                                            <p:cond delay="400"/>
                                          </p:stCondLst>
                                        </p:cTn>
                                        <p:tgtEl>
                                          <p:spTgt spid="4"/>
                                        </p:tgtEl>
                                        <p:attrNameLst>
                                          <p:attrName>r</p:attrName>
                                        </p:attrNameLst>
                                      </p:cBhvr>
                                    </p:animRot>
                                    <p:animRot by="-240000">
                                      <p:cBhvr>
                                        <p:cTn id="21" dur="200" fill="hold">
                                          <p:stCondLst>
                                            <p:cond delay="600"/>
                                          </p:stCondLst>
                                        </p:cTn>
                                        <p:tgtEl>
                                          <p:spTgt spid="4"/>
                                        </p:tgtEl>
                                        <p:attrNameLst>
                                          <p:attrName>r</p:attrName>
                                        </p:attrNameLst>
                                      </p:cBhvr>
                                    </p:animRot>
                                    <p:animRot by="120000">
                                      <p:cBhvr>
                                        <p:cTn id="22"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858" y="447575"/>
            <a:ext cx="8770571" cy="1560716"/>
          </a:xfrm>
        </p:spPr>
        <p:txBody>
          <a:bodyPr/>
          <a:lstStyle/>
          <a:p>
            <a:r>
              <a:rPr lang="en-US" dirty="0" err="1" smtClean="0"/>
              <a:t>Comparaci</a:t>
            </a:r>
            <a:r>
              <a:rPr lang="es-CR" dirty="0" err="1" smtClean="0"/>
              <a:t>ón</a:t>
            </a:r>
            <a:endParaRPr lang="en-US" dirty="0"/>
          </a:p>
        </p:txBody>
      </p:sp>
      <p:sp>
        <p:nvSpPr>
          <p:cNvPr id="3" name="Content Placeholder 2"/>
          <p:cNvSpPr>
            <a:spLocks noGrp="1"/>
          </p:cNvSpPr>
          <p:nvPr>
            <p:ph idx="1"/>
          </p:nvPr>
        </p:nvSpPr>
        <p:spPr>
          <a:xfrm>
            <a:off x="2424023" y="2579298"/>
            <a:ext cx="10746739" cy="3769398"/>
          </a:xfrm>
        </p:spPr>
        <p:txBody>
          <a:bodyPr>
            <a:normAutofit fontScale="92500" lnSpcReduction="10000"/>
          </a:bodyPr>
          <a:lstStyle/>
          <a:p>
            <a:pPr marL="0" indent="0">
              <a:buNone/>
            </a:pPr>
            <a:r>
              <a:rPr lang="en-US" dirty="0"/>
              <a:t>Se </a:t>
            </a:r>
            <a:r>
              <a:rPr lang="en-US" dirty="0" err="1"/>
              <a:t>conecta</a:t>
            </a:r>
            <a:r>
              <a:rPr lang="en-US" dirty="0"/>
              <a:t> con via USB a </a:t>
            </a:r>
            <a:r>
              <a:rPr lang="en-US" dirty="0" err="1"/>
              <a:t>una</a:t>
            </a:r>
            <a:r>
              <a:rPr lang="en-US" dirty="0"/>
              <a:t> </a:t>
            </a:r>
            <a:r>
              <a:rPr lang="en-US" dirty="0" err="1"/>
              <a:t>computadora</a:t>
            </a:r>
            <a:r>
              <a:rPr lang="en-US" dirty="0"/>
              <a:t> personal, que solo </a:t>
            </a:r>
            <a:r>
              <a:rPr lang="en-US" dirty="0" err="1"/>
              <a:t>es</a:t>
            </a:r>
            <a:r>
              <a:rPr lang="en-US" dirty="0"/>
              <a:t> </a:t>
            </a:r>
            <a:r>
              <a:rPr lang="en-US" dirty="0" err="1"/>
              <a:t>soportada</a:t>
            </a:r>
            <a:r>
              <a:rPr lang="en-US" dirty="0"/>
              <a:t> </a:t>
            </a:r>
            <a:r>
              <a:rPr lang="en-US" dirty="0" err="1"/>
              <a:t>por</a:t>
            </a:r>
            <a:endParaRPr lang="en-US" dirty="0"/>
          </a:p>
          <a:p>
            <a:pPr marL="0" indent="0">
              <a:buNone/>
            </a:pPr>
            <a:r>
              <a:rPr lang="en-US" dirty="0"/>
              <a:t>Windows.</a:t>
            </a:r>
          </a:p>
          <a:p>
            <a:pPr marL="0" indent="0">
              <a:buNone/>
            </a:pPr>
            <a:r>
              <a:rPr lang="en-US" dirty="0" err="1"/>
              <a:t>Esta</a:t>
            </a:r>
            <a:r>
              <a:rPr lang="en-US" dirty="0"/>
              <a:t> </a:t>
            </a:r>
            <a:r>
              <a:rPr lang="en-US" dirty="0" err="1"/>
              <a:t>esta</a:t>
            </a:r>
            <a:r>
              <a:rPr lang="en-US" dirty="0"/>
              <a:t> </a:t>
            </a:r>
            <a:r>
              <a:rPr lang="en-US" dirty="0" err="1"/>
              <a:t>diseñada</a:t>
            </a:r>
            <a:r>
              <a:rPr lang="en-US" dirty="0"/>
              <a:t> para </a:t>
            </a:r>
            <a:r>
              <a:rPr lang="en-US" dirty="0" err="1"/>
              <a:t>ver</a:t>
            </a:r>
            <a:r>
              <a:rPr lang="en-US" dirty="0"/>
              <a:t> al </a:t>
            </a:r>
            <a:r>
              <a:rPr lang="en-US" dirty="0" err="1"/>
              <a:t>usuario</a:t>
            </a:r>
            <a:r>
              <a:rPr lang="en-US" dirty="0"/>
              <a:t> de </a:t>
            </a:r>
            <a:r>
              <a:rPr lang="en-US" dirty="0" err="1"/>
              <a:t>manera</a:t>
            </a:r>
            <a:r>
              <a:rPr lang="en-US" dirty="0"/>
              <a:t> frontal, para </a:t>
            </a:r>
            <a:r>
              <a:rPr lang="en-US" dirty="0" err="1"/>
              <a:t>reconocer</a:t>
            </a:r>
            <a:r>
              <a:rPr lang="en-US" dirty="0"/>
              <a:t> </a:t>
            </a:r>
            <a:r>
              <a:rPr lang="en-US" dirty="0" err="1"/>
              <a:t>los</a:t>
            </a:r>
            <a:r>
              <a:rPr lang="en-US" dirty="0"/>
              <a:t> </a:t>
            </a:r>
          </a:p>
          <a:p>
            <a:pPr marL="0" indent="0">
              <a:buNone/>
            </a:pPr>
            <a:r>
              <a:rPr lang="es-CR" dirty="0"/>
              <a:t>Gestos de voz, manos, y rostro.</a:t>
            </a:r>
            <a:r>
              <a:rPr lang="en-US" dirty="0"/>
              <a:t>  </a:t>
            </a:r>
            <a:r>
              <a:rPr lang="en-US" dirty="0" err="1"/>
              <a:t>Tiene</a:t>
            </a:r>
            <a:r>
              <a:rPr lang="en-US" dirty="0"/>
              <a:t> full VGA depth resolution, 1080p, con </a:t>
            </a:r>
          </a:p>
          <a:p>
            <a:pPr marL="0" indent="0">
              <a:buNone/>
            </a:pPr>
            <a:r>
              <a:rPr lang="en-US" dirty="0" err="1"/>
              <a:t>Rango</a:t>
            </a:r>
            <a:r>
              <a:rPr lang="en-US" dirty="0"/>
              <a:t> de 0.2 a 1.2 y con 3.0 interface. </a:t>
            </a:r>
            <a:r>
              <a:rPr lang="en-US" dirty="0" err="1"/>
              <a:t>Tiene</a:t>
            </a:r>
            <a:r>
              <a:rPr lang="en-US" dirty="0"/>
              <a:t> sensor de RGB, </a:t>
            </a:r>
            <a:r>
              <a:rPr lang="en-US" dirty="0" err="1"/>
              <a:t>dimensiones</a:t>
            </a:r>
            <a:r>
              <a:rPr lang="en-US" dirty="0"/>
              <a:t> con</a:t>
            </a:r>
          </a:p>
          <a:p>
            <a:pPr marL="0" indent="0">
              <a:buNone/>
            </a:pPr>
            <a:r>
              <a:rPr lang="en-US" dirty="0"/>
              <a:t>110*12.5*3.75. </a:t>
            </a:r>
            <a:r>
              <a:rPr lang="en-US" dirty="0" err="1"/>
              <a:t>su</a:t>
            </a:r>
            <a:r>
              <a:rPr lang="en-US" dirty="0"/>
              <a:t> </a:t>
            </a:r>
            <a:r>
              <a:rPr lang="es-CR" dirty="0"/>
              <a:t>controlador es para Windows (DCM) , soporta ordenadores </a:t>
            </a:r>
          </a:p>
          <a:p>
            <a:pPr marL="0" indent="0">
              <a:buNone/>
            </a:pPr>
            <a:r>
              <a:rPr lang="es-CR" dirty="0" err="1"/>
              <a:t>Portatiles</a:t>
            </a:r>
            <a:r>
              <a:rPr lang="es-CR" dirty="0"/>
              <a:t>, dispositivos todo en uno y requiere de 1-8GB de espacio. La distancia</a:t>
            </a:r>
          </a:p>
          <a:p>
            <a:pPr marL="0" indent="0">
              <a:buNone/>
            </a:pPr>
            <a:r>
              <a:rPr lang="es-CR" dirty="0"/>
              <a:t>Optima para la cámara es por lo menos un brazo. Lo importante es que puede </a:t>
            </a:r>
          </a:p>
          <a:p>
            <a:pPr marL="0" indent="0">
              <a:buNone/>
            </a:pPr>
            <a:r>
              <a:rPr lang="es-CR" dirty="0"/>
              <a:t>Detectar y rastrear hasta 4 cámaras en un rango de 1.2 metros</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558" y="218641"/>
            <a:ext cx="2859994" cy="2144996"/>
          </a:xfrm>
          <a:prstGeom prst="rect">
            <a:avLst/>
          </a:prstGeom>
        </p:spPr>
      </p:pic>
    </p:spTree>
    <p:extLst>
      <p:ext uri="{BB962C8B-B14F-4D97-AF65-F5344CB8AC3E}">
        <p14:creationId xmlns:p14="http://schemas.microsoft.com/office/powerpoint/2010/main" val="181588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stretch>
            <a:fillRect/>
          </a:stretch>
        </p:blipFill>
        <p:spPr>
          <a:xfrm>
            <a:off x="6412301" y="148465"/>
            <a:ext cx="5499313" cy="3677846"/>
          </a:xfrm>
          <a:prstGeom prst="rect">
            <a:avLst/>
          </a:prstGeom>
        </p:spPr>
      </p:pic>
      <p:pic>
        <p:nvPicPr>
          <p:cNvPr id="5" name="Picture 4"/>
          <p:cNvPicPr>
            <a:picLocks noChangeAspect="1"/>
          </p:cNvPicPr>
          <p:nvPr/>
        </p:nvPicPr>
        <p:blipFill>
          <a:blip r:embed="rId3"/>
          <a:stretch>
            <a:fillRect/>
          </a:stretch>
        </p:blipFill>
        <p:spPr>
          <a:xfrm>
            <a:off x="274260" y="0"/>
            <a:ext cx="6138041" cy="4048782"/>
          </a:xfrm>
          <a:prstGeom prst="rect">
            <a:avLst/>
          </a:prstGeom>
        </p:spPr>
      </p:pic>
      <p:pic>
        <p:nvPicPr>
          <p:cNvPr id="6" name="Picture 5"/>
          <p:cNvPicPr>
            <a:picLocks noChangeAspect="1"/>
          </p:cNvPicPr>
          <p:nvPr/>
        </p:nvPicPr>
        <p:blipFill>
          <a:blip r:embed="rId4"/>
          <a:stretch>
            <a:fillRect/>
          </a:stretch>
        </p:blipFill>
        <p:spPr>
          <a:xfrm>
            <a:off x="2311880" y="4341437"/>
            <a:ext cx="7384211" cy="1678283"/>
          </a:xfrm>
          <a:prstGeom prst="rect">
            <a:avLst/>
          </a:prstGeom>
        </p:spPr>
      </p:pic>
    </p:spTree>
    <p:extLst>
      <p:ext uri="{BB962C8B-B14F-4D97-AF65-F5344CB8AC3E}">
        <p14:creationId xmlns:p14="http://schemas.microsoft.com/office/powerpoint/2010/main" val="1441617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250" autoRev="1" fill="remove"/>
                                        <p:tgtEl>
                                          <p:spTgt spid="4"/>
                                        </p:tgtEl>
                                        <p:attrNameLst>
                                          <p:attrName>style.color</p:attrName>
                                        </p:attrNameLst>
                                      </p:cBhvr>
                                      <p:to>
                                        <a:schemeClr val="bg1"/>
                                      </p:to>
                                    </p:animClr>
                                    <p:animClr clrSpc="rgb" dir="cw">
                                      <p:cBhvr>
                                        <p:cTn id="12" dur="250" autoRev="1" fill="remove"/>
                                        <p:tgtEl>
                                          <p:spTgt spid="4"/>
                                        </p:tgtEl>
                                        <p:attrNameLst>
                                          <p:attrName>fillcolor</p:attrName>
                                        </p:attrNameLst>
                                      </p:cBhvr>
                                      <p:to>
                                        <a:schemeClr val="bg1"/>
                                      </p:to>
                                    </p:animClr>
                                    <p:set>
                                      <p:cBhvr>
                                        <p:cTn id="13" dur="250" autoRev="1" fill="remove"/>
                                        <p:tgtEl>
                                          <p:spTgt spid="4"/>
                                        </p:tgtEl>
                                        <p:attrNameLst>
                                          <p:attrName>fill.type</p:attrName>
                                        </p:attrNameLst>
                                      </p:cBhvr>
                                      <p:to>
                                        <p:strVal val="solid"/>
                                      </p:to>
                                    </p:set>
                                    <p:set>
                                      <p:cBhvr>
                                        <p:cTn id="14" dur="250" autoRev="1" fill="remove"/>
                                        <p:tgtEl>
                                          <p:spTgt spid="4"/>
                                        </p:tgtEl>
                                        <p:attrNameLst>
                                          <p:attrName>fill.on</p:attrName>
                                        </p:attrNameLst>
                                      </p:cBhvr>
                                      <p:to>
                                        <p:strVal val="true"/>
                                      </p:to>
                                    </p:set>
                                  </p:childTnLst>
                                </p:cTn>
                              </p:par>
                              <p:par>
                                <p:cTn id="15" presetID="27" presetClass="emph" presetSubtype="0" fill="remove" nodeType="withEffect">
                                  <p:stCondLst>
                                    <p:cond delay="0"/>
                                  </p:stCondLst>
                                  <p:childTnLst>
                                    <p:animClr clrSpc="rgb" dir="cw">
                                      <p:cBhvr override="childStyle">
                                        <p:cTn id="16" dur="250" autoRev="1" fill="remove"/>
                                        <p:tgtEl>
                                          <p:spTgt spid="6"/>
                                        </p:tgtEl>
                                        <p:attrNameLst>
                                          <p:attrName>style.color</p:attrName>
                                        </p:attrNameLst>
                                      </p:cBhvr>
                                      <p:to>
                                        <a:schemeClr val="bg1"/>
                                      </p:to>
                                    </p:animClr>
                                    <p:animClr clrSpc="rgb" dir="cw">
                                      <p:cBhvr>
                                        <p:cTn id="17" dur="250" autoRev="1" fill="remove"/>
                                        <p:tgtEl>
                                          <p:spTgt spid="6"/>
                                        </p:tgtEl>
                                        <p:attrNameLst>
                                          <p:attrName>fillcolor</p:attrName>
                                        </p:attrNameLst>
                                      </p:cBhvr>
                                      <p:to>
                                        <a:schemeClr val="bg1"/>
                                      </p:to>
                                    </p:animClr>
                                    <p:set>
                                      <p:cBhvr>
                                        <p:cTn id="18" dur="250" autoRev="1" fill="remove"/>
                                        <p:tgtEl>
                                          <p:spTgt spid="6"/>
                                        </p:tgtEl>
                                        <p:attrNameLst>
                                          <p:attrName>fill.type</p:attrName>
                                        </p:attrNameLst>
                                      </p:cBhvr>
                                      <p:to>
                                        <p:strVal val="solid"/>
                                      </p:to>
                                    </p:set>
                                    <p:set>
                                      <p:cBhvr>
                                        <p:cTn id="1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b="1" dirty="0" err="1" smtClean="0"/>
              <a:t>Prolog</a:t>
            </a:r>
            <a:r>
              <a:rPr lang="es-CR" dirty="0"/>
              <a:t/>
            </a:r>
            <a:br>
              <a:rPr lang="es-CR" dirty="0"/>
            </a:br>
            <a:endParaRPr lang="es-CR" dirty="0"/>
          </a:p>
        </p:txBody>
      </p:sp>
      <p:pic>
        <p:nvPicPr>
          <p:cNvPr id="7" name="Imagen 6"/>
          <p:cNvPicPr>
            <a:picLocks noChangeAspect="1"/>
          </p:cNvPicPr>
          <p:nvPr/>
        </p:nvPicPr>
        <p:blipFill>
          <a:blip r:embed="rId2"/>
          <a:stretch>
            <a:fillRect/>
          </a:stretch>
        </p:blipFill>
        <p:spPr>
          <a:xfrm>
            <a:off x="2253805" y="2129061"/>
            <a:ext cx="6874988" cy="3406285"/>
          </a:xfrm>
          <a:prstGeom prst="rect">
            <a:avLst/>
          </a:prstGeom>
        </p:spPr>
      </p:pic>
    </p:spTree>
    <p:extLst>
      <p:ext uri="{BB962C8B-B14F-4D97-AF65-F5344CB8AC3E}">
        <p14:creationId xmlns:p14="http://schemas.microsoft.com/office/powerpoint/2010/main" val="1559809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9143" y="2322244"/>
            <a:ext cx="8770571" cy="3651504"/>
          </a:xfrm>
        </p:spPr>
        <p:txBody>
          <a:bodyPr>
            <a:normAutofit fontScale="92500" lnSpcReduction="10000"/>
          </a:bodyPr>
          <a:lstStyle/>
          <a:p>
            <a:r>
              <a:rPr lang="es-CR" sz="2400" dirty="0"/>
              <a:t>La sintaxis del lenguaje consiste en lo siguiente:</a:t>
            </a:r>
          </a:p>
          <a:p>
            <a:pPr lvl="0"/>
            <a:r>
              <a:rPr lang="es-CR" sz="2400" dirty="0"/>
              <a:t>Declarar hechos sobre objetos y sus relaciones</a:t>
            </a:r>
          </a:p>
          <a:p>
            <a:pPr lvl="0"/>
            <a:r>
              <a:rPr lang="es-CR" sz="2400" dirty="0"/>
              <a:t>Definir reglas sobre objetos y sus relaciones</a:t>
            </a:r>
          </a:p>
          <a:p>
            <a:pPr lvl="0"/>
            <a:r>
              <a:rPr lang="es-CR" sz="2400" dirty="0"/>
              <a:t>Hacer preguntas </a:t>
            </a:r>
          </a:p>
          <a:p>
            <a:endParaRPr lang="es-CR" sz="2400" dirty="0" smtClean="0"/>
          </a:p>
          <a:p>
            <a:pPr marL="0" indent="0">
              <a:buNone/>
            </a:pPr>
            <a:r>
              <a:rPr lang="es-CR" sz="2400" dirty="0" err="1"/>
              <a:t>Prolog</a:t>
            </a:r>
            <a:r>
              <a:rPr lang="es-CR" sz="2400" dirty="0"/>
              <a:t> utiliza la lógica de predicados </a:t>
            </a:r>
          </a:p>
          <a:p>
            <a:r>
              <a:rPr lang="es-CR" sz="2400" dirty="0"/>
              <a:t>los cuales son un sistema formal diseñado para estudiar la inferencia en los lenguajes de primer orden</a:t>
            </a:r>
          </a:p>
          <a:p>
            <a:endParaRPr lang="es-CR" dirty="0"/>
          </a:p>
        </p:txBody>
      </p:sp>
      <p:pic>
        <p:nvPicPr>
          <p:cNvPr id="14" name="Imagen 13"/>
          <p:cNvPicPr>
            <a:picLocks noChangeAspect="1"/>
          </p:cNvPicPr>
          <p:nvPr/>
        </p:nvPicPr>
        <p:blipFill>
          <a:blip r:embed="rId2"/>
          <a:stretch>
            <a:fillRect/>
          </a:stretch>
        </p:blipFill>
        <p:spPr>
          <a:xfrm>
            <a:off x="7522914" y="2708610"/>
            <a:ext cx="4021998" cy="1920413"/>
          </a:xfrm>
          <a:prstGeom prst="rect">
            <a:avLst/>
          </a:prstGeom>
        </p:spPr>
      </p:pic>
    </p:spTree>
    <p:extLst>
      <p:ext uri="{BB962C8B-B14F-4D97-AF65-F5344CB8AC3E}">
        <p14:creationId xmlns:p14="http://schemas.microsoft.com/office/powerpoint/2010/main" val="2417765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pic>
        <p:nvPicPr>
          <p:cNvPr id="4" name="Marcador de contenido 3"/>
          <p:cNvPicPr>
            <a:picLocks noGrp="1" noChangeAspect="1"/>
          </p:cNvPicPr>
          <p:nvPr>
            <p:ph idx="1"/>
          </p:nvPr>
        </p:nvPicPr>
        <p:blipFill>
          <a:blip r:embed="rId2"/>
          <a:stretch>
            <a:fillRect/>
          </a:stretch>
        </p:blipFill>
        <p:spPr>
          <a:xfrm>
            <a:off x="1906073" y="757728"/>
            <a:ext cx="7811242" cy="4306545"/>
          </a:xfrm>
          <a:prstGeom prst="rect">
            <a:avLst/>
          </a:prstGeom>
        </p:spPr>
      </p:pic>
    </p:spTree>
    <p:extLst>
      <p:ext uri="{BB962C8B-B14F-4D97-AF65-F5344CB8AC3E}">
        <p14:creationId xmlns:p14="http://schemas.microsoft.com/office/powerpoint/2010/main" val="1344848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15156" y="888642"/>
            <a:ext cx="11189116" cy="5201262"/>
          </a:xfrm>
        </p:spPr>
        <p:txBody>
          <a:bodyPr>
            <a:normAutofit fontScale="32500" lnSpcReduction="20000"/>
          </a:bodyPr>
          <a:lstStyle/>
          <a:p>
            <a:r>
              <a:rPr lang="es-CR" sz="6400" b="1" dirty="0"/>
              <a:t>Ejemplo:</a:t>
            </a:r>
            <a:endParaRPr lang="es-CR" sz="6400" dirty="0"/>
          </a:p>
          <a:p>
            <a:r>
              <a:rPr lang="es-CR" sz="6400" dirty="0"/>
              <a:t>Supongamos un caso sencillo de un programa que suma los números del 1 al 100. Una posible solución procedural podría ser un programa similar al siguiente</a:t>
            </a:r>
            <a:r>
              <a:rPr lang="es-CR" sz="6400" dirty="0" smtClean="0"/>
              <a:t>:</a:t>
            </a:r>
          </a:p>
          <a:p>
            <a:endParaRPr lang="es-CR" sz="6400" dirty="0"/>
          </a:p>
          <a:p>
            <a:pPr marL="0" indent="0" algn="ctr">
              <a:buNone/>
            </a:pPr>
            <a:r>
              <a:rPr lang="en-US" sz="6400" dirty="0" smtClean="0"/>
              <a:t> </a:t>
            </a:r>
            <a:r>
              <a:rPr lang="en-US" sz="6400" dirty="0" err="1" smtClean="0"/>
              <a:t>int</a:t>
            </a:r>
            <a:r>
              <a:rPr lang="en-US" sz="6400" dirty="0" smtClean="0"/>
              <a:t> </a:t>
            </a:r>
            <a:r>
              <a:rPr lang="en-US" sz="6400" dirty="0" err="1"/>
              <a:t>suma</a:t>
            </a:r>
            <a:r>
              <a:rPr lang="en-US" sz="6400" dirty="0"/>
              <a:t> = 0;</a:t>
            </a:r>
            <a:br>
              <a:rPr lang="en-US" sz="6400" dirty="0"/>
            </a:br>
            <a:r>
              <a:rPr lang="en-US" sz="6400" dirty="0"/>
              <a:t>for (</a:t>
            </a:r>
            <a:r>
              <a:rPr lang="en-US" sz="6400" dirty="0" err="1"/>
              <a:t>int</a:t>
            </a:r>
            <a:r>
              <a:rPr lang="en-US" sz="6400" dirty="0"/>
              <a:t> </a:t>
            </a:r>
            <a:r>
              <a:rPr lang="en-US" sz="6400" dirty="0" err="1"/>
              <a:t>i</a:t>
            </a:r>
            <a:r>
              <a:rPr lang="en-US" sz="6400" dirty="0"/>
              <a:t> = 1 to 100)</a:t>
            </a:r>
            <a:br>
              <a:rPr lang="en-US" sz="6400" dirty="0"/>
            </a:br>
            <a:r>
              <a:rPr lang="en-US" sz="6400" dirty="0"/>
              <a:t>    </a:t>
            </a:r>
            <a:r>
              <a:rPr lang="en-US" sz="6400" dirty="0" err="1"/>
              <a:t>suma</a:t>
            </a:r>
            <a:r>
              <a:rPr lang="en-US" sz="6400" dirty="0"/>
              <a:t> += </a:t>
            </a:r>
            <a:r>
              <a:rPr lang="en-US" sz="6400" dirty="0" err="1"/>
              <a:t>i</a:t>
            </a:r>
            <a:r>
              <a:rPr lang="en-US" sz="6400" dirty="0"/>
              <a:t>;</a:t>
            </a:r>
            <a:br>
              <a:rPr lang="en-US" sz="6400" dirty="0"/>
            </a:br>
            <a:r>
              <a:rPr lang="en-US" sz="6400" dirty="0"/>
              <a:t>return </a:t>
            </a:r>
            <a:r>
              <a:rPr lang="en-US" sz="6400" dirty="0" err="1"/>
              <a:t>suma</a:t>
            </a:r>
            <a:r>
              <a:rPr lang="en-US" sz="6400" dirty="0" smtClean="0"/>
              <a:t>;</a:t>
            </a:r>
            <a:endParaRPr lang="es-CR" sz="6400" dirty="0"/>
          </a:p>
          <a:p>
            <a:pPr marL="0" indent="0">
              <a:buNone/>
            </a:pPr>
            <a:r>
              <a:rPr lang="en-US" sz="6400" dirty="0"/>
              <a:t> </a:t>
            </a:r>
            <a:endParaRPr lang="es-CR" sz="6400" dirty="0"/>
          </a:p>
          <a:p>
            <a:r>
              <a:rPr lang="es-CR" sz="6400" dirty="0"/>
              <a:t>Una solución declarativa podría ser simplemente:</a:t>
            </a:r>
          </a:p>
          <a:p>
            <a:pPr marL="0" indent="0">
              <a:buNone/>
            </a:pPr>
            <a:endParaRPr lang="es-CR" sz="6400" dirty="0"/>
          </a:p>
          <a:p>
            <a:pPr marL="0" indent="0" algn="ctr">
              <a:buNone/>
            </a:pPr>
            <a:r>
              <a:rPr lang="es-CR" sz="6400" dirty="0"/>
              <a:t>suma = Sum(1, 100)</a:t>
            </a:r>
          </a:p>
          <a:p>
            <a:pPr marL="0" indent="0">
              <a:buNone/>
            </a:pPr>
            <a:endParaRPr lang="es-CR" dirty="0"/>
          </a:p>
          <a:p>
            <a:r>
              <a:rPr lang="en-US" dirty="0"/>
              <a:t> </a:t>
            </a:r>
            <a:endParaRPr lang="es-CR" dirty="0"/>
          </a:p>
          <a:p>
            <a:endParaRPr lang="es-CR" dirty="0"/>
          </a:p>
        </p:txBody>
      </p:sp>
    </p:spTree>
    <p:extLst>
      <p:ext uri="{BB962C8B-B14F-4D97-AF65-F5344CB8AC3E}">
        <p14:creationId xmlns:p14="http://schemas.microsoft.com/office/powerpoint/2010/main" val="277525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37558"/>
            <a:ext cx="9601200" cy="1485900"/>
          </a:xfrm>
        </p:spPr>
        <p:txBody>
          <a:bodyPr/>
          <a:lstStyle/>
          <a:p>
            <a:r>
              <a:rPr lang="en-US" dirty="0" err="1" smtClean="0"/>
              <a:t>Nuc</a:t>
            </a:r>
            <a:r>
              <a:rPr lang="en-US" dirty="0" smtClean="0"/>
              <a:t> a </a:t>
            </a:r>
            <a:r>
              <a:rPr lang="en-US" dirty="0" err="1" smtClean="0"/>
              <a:t>utilizar</a:t>
            </a:r>
            <a:endParaRPr lang="en-US" dirty="0"/>
          </a:p>
        </p:txBody>
      </p:sp>
      <p:sp>
        <p:nvSpPr>
          <p:cNvPr id="5" name="AutoShape 4" descr="Intel NUC5I5MYHE Mini PC NUC Kit Desktop, Core i5 Broadwell 5th Gen, 5th Gen, 2.3GHz, Dual, RAM No Memory Installed, 2x 204 pin 1600MHz, Capacity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a:picLocks noChangeAspect="1"/>
          </p:cNvPicPr>
          <p:nvPr/>
        </p:nvPicPr>
        <p:blipFill>
          <a:blip r:embed="rId2"/>
          <a:stretch>
            <a:fillRect/>
          </a:stretch>
        </p:blipFill>
        <p:spPr>
          <a:xfrm>
            <a:off x="481461" y="2352806"/>
            <a:ext cx="3608047" cy="3608047"/>
          </a:xfrm>
          <a:prstGeom prst="rect">
            <a:avLst/>
          </a:prstGeom>
        </p:spPr>
      </p:pic>
      <p:pic>
        <p:nvPicPr>
          <p:cNvPr id="7" name="Picture 6"/>
          <p:cNvPicPr>
            <a:picLocks noChangeAspect="1"/>
          </p:cNvPicPr>
          <p:nvPr/>
        </p:nvPicPr>
        <p:blipFill>
          <a:blip r:embed="rId3"/>
          <a:stretch>
            <a:fillRect/>
          </a:stretch>
        </p:blipFill>
        <p:spPr>
          <a:xfrm>
            <a:off x="5274534" y="2938733"/>
            <a:ext cx="4299457" cy="2081842"/>
          </a:xfrm>
          <a:prstGeom prst="rect">
            <a:avLst/>
          </a:prstGeom>
        </p:spPr>
      </p:pic>
    </p:spTree>
    <p:extLst>
      <p:ext uri="{BB962C8B-B14F-4D97-AF65-F5344CB8AC3E}">
        <p14:creationId xmlns:p14="http://schemas.microsoft.com/office/powerpoint/2010/main" val="1409110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201" y="1627031"/>
            <a:ext cx="8770571" cy="3651504"/>
          </a:xfrm>
        </p:spPr>
        <p:txBody>
          <a:bodyPr>
            <a:normAutofit fontScale="25000" lnSpcReduction="20000"/>
          </a:bodyPr>
          <a:lstStyle/>
          <a:p>
            <a:r>
              <a:rPr lang="es-CR" sz="16000" b="1" dirty="0" err="1"/>
              <a:t>Nuc</a:t>
            </a:r>
            <a:r>
              <a:rPr lang="es-CR" b="1" dirty="0"/>
              <a:t> </a:t>
            </a:r>
            <a:r>
              <a:rPr lang="es-CR" sz="9600" b="1" dirty="0"/>
              <a:t>4</a:t>
            </a:r>
            <a:endParaRPr lang="es-CR" sz="9600" dirty="0"/>
          </a:p>
          <a:p>
            <a:r>
              <a:rPr lang="es-CR" sz="9600" dirty="0"/>
              <a:t>Fue escogido por que </a:t>
            </a:r>
            <a:r>
              <a:rPr lang="es-CR" sz="9600" dirty="0" smtClean="0"/>
              <a:t>es el que esta disponible para usarlo </a:t>
            </a:r>
            <a:r>
              <a:rPr lang="es-CR" sz="9600" dirty="0"/>
              <a:t>y además cuenta con lo necesario</a:t>
            </a:r>
          </a:p>
          <a:p>
            <a:r>
              <a:rPr lang="es-CR" sz="9600" dirty="0"/>
              <a:t>Entrada de USS</a:t>
            </a:r>
          </a:p>
          <a:p>
            <a:r>
              <a:rPr lang="es-CR" sz="9600" dirty="0"/>
              <a:t>Memoria 15,5 GiB</a:t>
            </a:r>
          </a:p>
          <a:p>
            <a:r>
              <a:rPr lang="es-CR" sz="9600" dirty="0"/>
              <a:t>Procesador Core i5 2.30 GHz x 4</a:t>
            </a:r>
          </a:p>
          <a:p>
            <a:r>
              <a:rPr lang="es-CR" sz="9600" dirty="0"/>
              <a:t>OS </a:t>
            </a:r>
            <a:r>
              <a:rPr lang="es-CR" sz="9600" dirty="0" err="1"/>
              <a:t>type</a:t>
            </a:r>
            <a:r>
              <a:rPr lang="es-CR" sz="9600" dirty="0"/>
              <a:t> 64 bit</a:t>
            </a:r>
          </a:p>
          <a:p>
            <a:r>
              <a:rPr lang="es-CR" sz="9600" dirty="0"/>
              <a:t>Disco 235, 2GB</a:t>
            </a:r>
          </a:p>
          <a:p>
            <a:r>
              <a:rPr lang="es-CR" sz="9600" dirty="0"/>
              <a:t>Sistema Operativo ya instalado: 18.04.1 </a:t>
            </a:r>
          </a:p>
        </p:txBody>
      </p:sp>
    </p:spTree>
    <p:extLst>
      <p:ext uri="{BB962C8B-B14F-4D97-AF65-F5344CB8AC3E}">
        <p14:creationId xmlns:p14="http://schemas.microsoft.com/office/powerpoint/2010/main" val="192838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a:p>
        </p:txBody>
      </p:sp>
      <p:sp>
        <p:nvSpPr>
          <p:cNvPr id="3" name="Marcador de contenido 2"/>
          <p:cNvSpPr>
            <a:spLocks noGrp="1"/>
          </p:cNvSpPr>
          <p:nvPr>
            <p:ph idx="1"/>
          </p:nvPr>
        </p:nvSpPr>
        <p:spPr>
          <a:xfrm>
            <a:off x="1658692" y="2129061"/>
            <a:ext cx="8770571" cy="3651504"/>
          </a:xfrm>
        </p:spPr>
        <p:txBody>
          <a:bodyPr>
            <a:normAutofit fontScale="92500" lnSpcReduction="10000"/>
          </a:bodyPr>
          <a:lstStyle/>
          <a:p>
            <a:r>
              <a:rPr lang="es-CR" sz="3600" b="1" dirty="0" err="1"/>
              <a:t>Deilidades</a:t>
            </a:r>
            <a:r>
              <a:rPr lang="es-CR" sz="3600" b="1" dirty="0"/>
              <a:t> en el punto de vista</a:t>
            </a:r>
            <a:endParaRPr lang="es-CR" sz="3600" dirty="0"/>
          </a:p>
          <a:p>
            <a:r>
              <a:rPr lang="es-CR" sz="3600" dirty="0"/>
              <a:t>Oclusión</a:t>
            </a:r>
          </a:p>
          <a:p>
            <a:r>
              <a:rPr lang="es-CR" sz="3600" dirty="0"/>
              <a:t>Escala</a:t>
            </a:r>
          </a:p>
          <a:p>
            <a:r>
              <a:rPr lang="es-CR" sz="3600" dirty="0"/>
              <a:t>Deformación</a:t>
            </a:r>
          </a:p>
          <a:p>
            <a:r>
              <a:rPr lang="es-CR" sz="3600" dirty="0"/>
              <a:t>Fondo desordenado</a:t>
            </a:r>
          </a:p>
          <a:p>
            <a:r>
              <a:rPr lang="es-CR" b="1" dirty="0"/>
              <a:t> </a:t>
            </a:r>
            <a:endParaRPr lang="es-CR" dirty="0"/>
          </a:p>
        </p:txBody>
      </p:sp>
    </p:spTree>
    <p:extLst>
      <p:ext uri="{BB962C8B-B14F-4D97-AF65-F5344CB8AC3E}">
        <p14:creationId xmlns:p14="http://schemas.microsoft.com/office/powerpoint/2010/main" val="2175961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Tipos y formas de Tecnologías que se utilizan </a:t>
            </a:r>
            <a:endParaRPr lang="es-CR" dirty="0"/>
          </a:p>
        </p:txBody>
      </p:sp>
      <p:sp>
        <p:nvSpPr>
          <p:cNvPr id="3" name="Marcador de contenido 2"/>
          <p:cNvSpPr>
            <a:spLocks noGrp="1"/>
          </p:cNvSpPr>
          <p:nvPr>
            <p:ph idx="1"/>
          </p:nvPr>
        </p:nvSpPr>
        <p:spPr>
          <a:xfrm>
            <a:off x="409441" y="2129061"/>
            <a:ext cx="11294830" cy="4969442"/>
          </a:xfrm>
        </p:spPr>
        <p:txBody>
          <a:bodyPr>
            <a:normAutofit lnSpcReduction="10000"/>
          </a:bodyPr>
          <a:lstStyle/>
          <a:p>
            <a:r>
              <a:rPr lang="es-CR" sz="2900" b="1" dirty="0"/>
              <a:t>Video en 3D</a:t>
            </a:r>
            <a:r>
              <a:rPr lang="es-CR" sz="2900" dirty="0"/>
              <a:t/>
            </a:r>
            <a:br>
              <a:rPr lang="es-CR" sz="2900" dirty="0"/>
            </a:br>
            <a:r>
              <a:rPr lang="es-CR" sz="2900" dirty="0"/>
              <a:t/>
            </a:r>
            <a:br>
              <a:rPr lang="es-CR" sz="2900" dirty="0"/>
            </a:br>
            <a:r>
              <a:rPr lang="es-CR" sz="2900" dirty="0"/>
              <a:t>Esta tecnología es para sensores que capturan una imagen a través de una cámara y analizan su contenido</a:t>
            </a:r>
            <a:r>
              <a:rPr lang="es-CR" sz="2900" dirty="0" smtClean="0"/>
              <a:t>.</a:t>
            </a:r>
          </a:p>
          <a:p>
            <a:r>
              <a:rPr lang="es-CR" sz="2900" dirty="0" smtClean="0"/>
              <a:t> </a:t>
            </a:r>
            <a:r>
              <a:rPr lang="es-CR" sz="2900" dirty="0"/>
              <a:t>La imagen es procesada dentro del propio sensor, enviada a un servidor </a:t>
            </a:r>
            <a:r>
              <a:rPr lang="es-CR" sz="2900" dirty="0" smtClean="0"/>
              <a:t>para </a:t>
            </a:r>
            <a:r>
              <a:rPr lang="es-CR" sz="2900" dirty="0"/>
              <a:t>su análisis o procesada en un servidor central. </a:t>
            </a:r>
            <a:br>
              <a:rPr lang="es-CR" sz="2900" dirty="0"/>
            </a:br>
            <a:r>
              <a:rPr lang="es-CR" sz="2900" dirty="0"/>
              <a:t/>
            </a:r>
            <a:br>
              <a:rPr lang="es-CR" sz="2900" dirty="0"/>
            </a:br>
            <a:r>
              <a:rPr lang="es-CR" sz="2900" dirty="0"/>
              <a:t/>
            </a:r>
            <a:br>
              <a:rPr lang="es-CR" sz="2900" dirty="0"/>
            </a:br>
            <a:r>
              <a:rPr lang="es-CR" sz="2300" dirty="0"/>
              <a:t/>
            </a:r>
            <a:br>
              <a:rPr lang="es-CR" sz="2300" dirty="0"/>
            </a:br>
            <a:r>
              <a:rPr lang="es-CR" sz="2300" dirty="0"/>
              <a:t/>
            </a:r>
            <a:br>
              <a:rPr lang="es-CR" sz="2300" dirty="0"/>
            </a:br>
            <a:endParaRPr lang="es-CR" dirty="0"/>
          </a:p>
        </p:txBody>
      </p:sp>
    </p:spTree>
    <p:extLst>
      <p:ext uri="{BB962C8B-B14F-4D97-AF65-F5344CB8AC3E}">
        <p14:creationId xmlns:p14="http://schemas.microsoft.com/office/powerpoint/2010/main" val="3964340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R" dirty="0"/>
          </a:p>
        </p:txBody>
      </p:sp>
      <p:sp>
        <p:nvSpPr>
          <p:cNvPr id="3" name="Marcador de contenido 2"/>
          <p:cNvSpPr>
            <a:spLocks noGrp="1"/>
          </p:cNvSpPr>
          <p:nvPr>
            <p:ph idx="1"/>
          </p:nvPr>
        </p:nvSpPr>
        <p:spPr>
          <a:xfrm>
            <a:off x="409441" y="1464614"/>
            <a:ext cx="8770571" cy="3651504"/>
          </a:xfrm>
        </p:spPr>
        <p:txBody>
          <a:bodyPr>
            <a:noAutofit/>
          </a:bodyPr>
          <a:lstStyle/>
          <a:p>
            <a:r>
              <a:rPr lang="es-CR" sz="3200" b="1" dirty="0"/>
              <a:t>Imágenes térmicas</a:t>
            </a:r>
            <a:r>
              <a:rPr lang="es-CR" sz="3200" dirty="0"/>
              <a:t/>
            </a:r>
            <a:br>
              <a:rPr lang="es-CR" sz="3200" dirty="0"/>
            </a:br>
            <a:r>
              <a:rPr lang="es-CR" sz="3200" dirty="0"/>
              <a:t/>
            </a:r>
            <a:br>
              <a:rPr lang="es-CR" sz="3200" dirty="0"/>
            </a:br>
            <a:r>
              <a:rPr lang="es-CR" sz="3200" dirty="0"/>
              <a:t>La imagen térmica funciona detectando las emisiones de los objetivos móviles y siguiéndolas dentro del campo de visión del sensor. </a:t>
            </a:r>
            <a:endParaRPr lang="es-CR" sz="3200" dirty="0" smtClean="0"/>
          </a:p>
          <a:p>
            <a:r>
              <a:rPr lang="es-CR" sz="3200" dirty="0" smtClean="0"/>
              <a:t>La </a:t>
            </a:r>
            <a:r>
              <a:rPr lang="es-CR" sz="3200" dirty="0"/>
              <a:t>imagen térmica ignora las funciones de fondo y se centra sólo en el objeto en movimiento. </a:t>
            </a:r>
            <a:br>
              <a:rPr lang="es-CR" sz="3200" dirty="0"/>
            </a:br>
            <a:r>
              <a:rPr lang="es-CR" sz="3200" dirty="0"/>
              <a:t/>
            </a:r>
            <a:br>
              <a:rPr lang="es-CR" sz="3200" dirty="0"/>
            </a:br>
            <a:endParaRPr lang="es-CR" sz="3200" dirty="0"/>
          </a:p>
        </p:txBody>
      </p:sp>
      <p:pic>
        <p:nvPicPr>
          <p:cNvPr id="5" name="Imagen 4"/>
          <p:cNvPicPr>
            <a:picLocks noChangeAspect="1"/>
          </p:cNvPicPr>
          <p:nvPr/>
        </p:nvPicPr>
        <p:blipFill>
          <a:blip r:embed="rId2"/>
          <a:stretch>
            <a:fillRect/>
          </a:stretch>
        </p:blipFill>
        <p:spPr>
          <a:xfrm>
            <a:off x="9053848" y="3176948"/>
            <a:ext cx="3138152" cy="2088298"/>
          </a:xfrm>
          <a:prstGeom prst="rect">
            <a:avLst/>
          </a:prstGeom>
        </p:spPr>
      </p:pic>
    </p:spTree>
    <p:extLst>
      <p:ext uri="{BB962C8B-B14F-4D97-AF65-F5344CB8AC3E}">
        <p14:creationId xmlns:p14="http://schemas.microsoft.com/office/powerpoint/2010/main" val="979018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0158" y="965916"/>
            <a:ext cx="10764113" cy="5445960"/>
          </a:xfrm>
        </p:spPr>
        <p:txBody>
          <a:bodyPr>
            <a:normAutofit/>
          </a:bodyPr>
          <a:lstStyle/>
          <a:p>
            <a:r>
              <a:rPr lang="es-CR" dirty="0"/>
              <a:t/>
            </a:r>
            <a:br>
              <a:rPr lang="es-CR" dirty="0"/>
            </a:br>
            <a:r>
              <a:rPr lang="es-CR" dirty="0"/>
              <a:t/>
            </a:r>
            <a:br>
              <a:rPr lang="es-CR" dirty="0"/>
            </a:br>
            <a:r>
              <a:rPr lang="es-CR" sz="2400" b="1" dirty="0" smtClean="0"/>
              <a:t>Rayos </a:t>
            </a:r>
            <a:r>
              <a:rPr lang="es-CR" sz="2400" b="1" dirty="0"/>
              <a:t>infrarrojos</a:t>
            </a:r>
            <a:r>
              <a:rPr lang="es-CR" sz="2400" dirty="0"/>
              <a:t/>
            </a:r>
            <a:br>
              <a:rPr lang="es-CR" sz="2400" dirty="0"/>
            </a:br>
            <a:r>
              <a:rPr lang="es-CR" sz="2400" dirty="0"/>
              <a:t/>
            </a:r>
            <a:br>
              <a:rPr lang="es-CR" sz="2400" dirty="0"/>
            </a:br>
            <a:r>
              <a:rPr lang="es-CR" sz="2400" dirty="0"/>
              <a:t>Los infrarrojos se montan lateralmente en la puerta de entrada o desde arriba hacia abajo desde el techo. Estos dispositivos de bajo coste son fáciles de instalar y configurar.</a:t>
            </a:r>
          </a:p>
          <a:p>
            <a:pPr marL="0" indent="0">
              <a:buNone/>
            </a:pPr>
            <a:r>
              <a:rPr lang="es-CR" sz="2400" dirty="0"/>
              <a:t>El dispositivo envía un haz infrarrojo directo y cuenta a la persona que se mueve a través de la puerta una vez que ha traspasado el haz. </a:t>
            </a:r>
            <a:br>
              <a:rPr lang="es-CR" sz="2400" dirty="0"/>
            </a:br>
            <a:r>
              <a:rPr lang="es-CR" dirty="0"/>
              <a:t/>
            </a:r>
            <a:br>
              <a:rPr lang="es-CR" dirty="0"/>
            </a:br>
            <a:endParaRPr lang="es-CR" dirty="0"/>
          </a:p>
        </p:txBody>
      </p:sp>
      <p:pic>
        <p:nvPicPr>
          <p:cNvPr id="4" name="Imagen 3"/>
          <p:cNvPicPr>
            <a:picLocks noChangeAspect="1"/>
          </p:cNvPicPr>
          <p:nvPr/>
        </p:nvPicPr>
        <p:blipFill>
          <a:blip r:embed="rId2"/>
          <a:stretch>
            <a:fillRect/>
          </a:stretch>
        </p:blipFill>
        <p:spPr>
          <a:xfrm>
            <a:off x="8538693" y="168498"/>
            <a:ext cx="3035389" cy="2207556"/>
          </a:xfrm>
          <a:prstGeom prst="rect">
            <a:avLst/>
          </a:prstGeom>
        </p:spPr>
      </p:pic>
    </p:spTree>
    <p:extLst>
      <p:ext uri="{BB962C8B-B14F-4D97-AF65-F5344CB8AC3E}">
        <p14:creationId xmlns:p14="http://schemas.microsoft.com/office/powerpoint/2010/main" val="1836818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a:t>
            </a:r>
            <a:r>
              <a:rPr lang="en-US" dirty="0" err="1" smtClean="0"/>
              <a:t>Computarizada</a:t>
            </a:r>
            <a:endParaRPr lang="en-US" dirty="0"/>
          </a:p>
        </p:txBody>
      </p:sp>
      <p:sp>
        <p:nvSpPr>
          <p:cNvPr id="3" name="Content Placeholder 2"/>
          <p:cNvSpPr>
            <a:spLocks noGrp="1"/>
          </p:cNvSpPr>
          <p:nvPr>
            <p:ph idx="1"/>
          </p:nvPr>
        </p:nvSpPr>
        <p:spPr/>
        <p:txBody>
          <a:bodyPr>
            <a:normAutofit/>
          </a:bodyPr>
          <a:lstStyle/>
          <a:p>
            <a:r>
              <a:rPr lang="es-ES" sz="2400" dirty="0" smtClean="0"/>
              <a:t>Disciplina </a:t>
            </a:r>
            <a:r>
              <a:rPr lang="es-ES" sz="2400" dirty="0"/>
              <a:t>científica que desarrolla métodos para capturar, procesar, analizar y comprender imágenes del mundo real “con el fin de producir información numérica o simbólica para que pueda ser tratada por una computadora</a:t>
            </a:r>
            <a:r>
              <a:rPr lang="es-ES" sz="2400" dirty="0" smtClean="0"/>
              <a:t>”.</a:t>
            </a:r>
          </a:p>
          <a:p>
            <a:r>
              <a:rPr lang="es-ES" sz="2400" dirty="0" smtClean="0"/>
              <a:t> </a:t>
            </a:r>
            <a:r>
              <a:rPr lang="es-ES" sz="2400" dirty="0"/>
              <a:t>La intención es que “las computadoras puedan percibir y comprender una imagen o secuencia de imágenes y actuar según convenga en una determinada situación”.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06" y="1257523"/>
            <a:ext cx="2619375" cy="17430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0" y="4955965"/>
            <a:ext cx="2943225" cy="1552575"/>
          </a:xfrm>
          <a:prstGeom prst="rect">
            <a:avLst/>
          </a:prstGeom>
        </p:spPr>
      </p:pic>
    </p:spTree>
    <p:extLst>
      <p:ext uri="{BB962C8B-B14F-4D97-AF65-F5344CB8AC3E}">
        <p14:creationId xmlns:p14="http://schemas.microsoft.com/office/powerpoint/2010/main" val="2688471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Inteligencia</a:t>
            </a:r>
            <a:r>
              <a:rPr lang="en-US" dirty="0" smtClean="0"/>
              <a:t> artificial.</a:t>
            </a:r>
            <a:endParaRPr lang="en-US" dirty="0"/>
          </a:p>
        </p:txBody>
      </p:sp>
      <p:sp>
        <p:nvSpPr>
          <p:cNvPr id="3" name="Content Placeholder 2"/>
          <p:cNvSpPr>
            <a:spLocks noGrp="1"/>
          </p:cNvSpPr>
          <p:nvPr>
            <p:ph idx="1"/>
          </p:nvPr>
        </p:nvSpPr>
        <p:spPr/>
        <p:txBody>
          <a:bodyPr/>
          <a:lstStyle/>
          <a:p>
            <a:r>
              <a:rPr lang="es-ES" sz="2800" dirty="0"/>
              <a:t>E</a:t>
            </a:r>
            <a:r>
              <a:rPr lang="es-ES" sz="2800" dirty="0" smtClean="0"/>
              <a:t>s </a:t>
            </a:r>
            <a:r>
              <a:rPr lang="es-ES" sz="2800" dirty="0"/>
              <a:t>la inteligencia exhibida por máquinas</a:t>
            </a:r>
            <a:r>
              <a:rPr lang="es-ES" sz="2800" dirty="0" smtClean="0"/>
              <a:t>.</a:t>
            </a:r>
          </a:p>
          <a:p>
            <a:r>
              <a:rPr lang="es-ES" sz="2800" dirty="0" smtClean="0"/>
              <a:t> Es </a:t>
            </a:r>
            <a:r>
              <a:rPr lang="es-ES" sz="2800" dirty="0"/>
              <a:t>la simulación de procesos de inteligencia humana por parte de máquinas, especialmente sistemas informáticos</a:t>
            </a:r>
            <a:r>
              <a:rPr lang="es-ES" sz="2800" dirty="0" smtClean="0"/>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214" y="167316"/>
            <a:ext cx="2466975" cy="18478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126" y="4913343"/>
            <a:ext cx="3076575" cy="1485900"/>
          </a:xfrm>
          <a:prstGeom prst="rect">
            <a:avLst/>
          </a:prstGeom>
        </p:spPr>
      </p:pic>
    </p:spTree>
    <p:extLst>
      <p:ext uri="{BB962C8B-B14F-4D97-AF65-F5344CB8AC3E}">
        <p14:creationId xmlns:p14="http://schemas.microsoft.com/office/powerpoint/2010/main" val="3225153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445" y="2075625"/>
            <a:ext cx="9601200" cy="1485900"/>
          </a:xfrm>
        </p:spPr>
        <p:txBody>
          <a:bodyPr>
            <a:noAutofit/>
          </a:bodyPr>
          <a:lstStyle/>
          <a:p>
            <a:r>
              <a:rPr lang="en-US" sz="6600" dirty="0" err="1" smtClean="0"/>
              <a:t>Diferentes</a:t>
            </a:r>
            <a:r>
              <a:rPr lang="en-US" sz="6600" dirty="0" smtClean="0"/>
              <a:t> </a:t>
            </a:r>
            <a:r>
              <a:rPr lang="en-US" sz="6600" dirty="0" err="1" smtClean="0"/>
              <a:t>Algoritmos</a:t>
            </a:r>
            <a:r>
              <a:rPr lang="en-US" sz="6600" dirty="0" smtClean="0"/>
              <a:t> </a:t>
            </a:r>
            <a:r>
              <a:rPr lang="en-US" sz="6600" dirty="0"/>
              <a:t>para </a:t>
            </a:r>
            <a:r>
              <a:rPr lang="en-US" sz="6600" dirty="0" err="1"/>
              <a:t>detectar</a:t>
            </a:r>
            <a:r>
              <a:rPr lang="en-US" sz="6600" dirty="0"/>
              <a:t> o </a:t>
            </a:r>
            <a:r>
              <a:rPr lang="en-US" sz="6600" dirty="0" err="1"/>
              <a:t>reconocer</a:t>
            </a:r>
            <a:r>
              <a:rPr lang="en-US" sz="6600" dirty="0"/>
              <a:t> </a:t>
            </a:r>
            <a:r>
              <a:rPr lang="en-US" sz="6600" dirty="0" err="1"/>
              <a:t>una</a:t>
            </a:r>
            <a:r>
              <a:rPr lang="en-US" sz="6600" dirty="0"/>
              <a:t> persona </a:t>
            </a:r>
          </a:p>
        </p:txBody>
      </p:sp>
    </p:spTree>
    <p:extLst>
      <p:ext uri="{BB962C8B-B14F-4D97-AF65-F5344CB8AC3E}">
        <p14:creationId xmlns:p14="http://schemas.microsoft.com/office/powerpoint/2010/main" val="80757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Por</a:t>
            </a:r>
            <a:r>
              <a:rPr lang="en-US" dirty="0" smtClean="0"/>
              <a:t> la forma de </a:t>
            </a:r>
            <a:r>
              <a:rPr lang="en-US" dirty="0" err="1" smtClean="0"/>
              <a:t>caminar</a:t>
            </a:r>
            <a:endParaRPr lang="en-US" dirty="0"/>
          </a:p>
        </p:txBody>
      </p:sp>
      <p:sp>
        <p:nvSpPr>
          <p:cNvPr id="3" name="Content Placeholder 2"/>
          <p:cNvSpPr>
            <a:spLocks noGrp="1"/>
          </p:cNvSpPr>
          <p:nvPr>
            <p:ph idx="1"/>
          </p:nvPr>
        </p:nvSpPr>
        <p:spPr>
          <a:xfrm>
            <a:off x="798490" y="2331077"/>
            <a:ext cx="10618388" cy="5366754"/>
          </a:xfrm>
        </p:spPr>
        <p:txBody>
          <a:bodyPr>
            <a:normAutofit/>
          </a:bodyPr>
          <a:lstStyle/>
          <a:p>
            <a:r>
              <a:rPr lang="en-US" dirty="0" smtClean="0"/>
              <a:t> </a:t>
            </a:r>
            <a:r>
              <a:rPr lang="es-ES" dirty="0"/>
              <a:t>Instituto </a:t>
            </a:r>
            <a:r>
              <a:rPr lang="es-ES" dirty="0" smtClean="0"/>
              <a:t>de la India realizo investigaciones, </a:t>
            </a:r>
            <a:r>
              <a:rPr lang="es-ES" dirty="0"/>
              <a:t>señalan que la forma de andar de los humanos representa las características del movimiento de cada individuo. </a:t>
            </a:r>
            <a:endParaRPr lang="es-ES" dirty="0" smtClean="0"/>
          </a:p>
          <a:p>
            <a:r>
              <a:rPr lang="es-ES" dirty="0" smtClean="0"/>
              <a:t>Vistos </a:t>
            </a:r>
            <a:r>
              <a:rPr lang="es-ES" dirty="0"/>
              <a:t>de lado, cada uno de nosotros tiene una forma de andar única que nos hace fácilmente </a:t>
            </a:r>
            <a:r>
              <a:rPr lang="es-ES" dirty="0" smtClean="0"/>
              <a:t>reconocibles.</a:t>
            </a:r>
          </a:p>
          <a:p>
            <a:r>
              <a:rPr lang="es-ES" dirty="0" smtClean="0"/>
              <a:t>Indican </a:t>
            </a:r>
            <a:r>
              <a:rPr lang="es-ES" dirty="0"/>
              <a:t>que una cámara con una vista lateral puede grabar un conjunto de cuadros clave, o posturas, cuando una persona se </a:t>
            </a:r>
            <a:r>
              <a:rPr lang="es-ES" dirty="0" smtClean="0"/>
              <a:t>dirige.</a:t>
            </a:r>
          </a:p>
          <a:p>
            <a:r>
              <a:rPr lang="es-ES" dirty="0" smtClean="0"/>
              <a:t>La </a:t>
            </a:r>
            <a:r>
              <a:rPr lang="es-ES" dirty="0"/>
              <a:t>forma de caminar de los individuos que entran en un aeropuerto podría compararse entonces con la base de datos, incluso quizás antes de que penetren en la zona más concurrida. Tales datos, comparados con secuencias captadas por circuitos cerrados de </a:t>
            </a:r>
            <a:r>
              <a:rPr lang="es-ES" dirty="0" smtClean="0"/>
              <a:t>televisión</a:t>
            </a:r>
          </a:p>
          <a:p>
            <a:pPr marL="0" indent="0">
              <a:buNone/>
            </a:pPr>
            <a:r>
              <a:rPr lang="es-ES" dirty="0"/>
              <a:t/>
            </a:r>
            <a:br>
              <a:rPr lang="es-ES" dirty="0"/>
            </a:br>
            <a:endParaRPr lang="en-US" dirty="0"/>
          </a:p>
        </p:txBody>
      </p:sp>
    </p:spTree>
    <p:extLst>
      <p:ext uri="{BB962C8B-B14F-4D97-AF65-F5344CB8AC3E}">
        <p14:creationId xmlns:p14="http://schemas.microsoft.com/office/powerpoint/2010/main" val="275105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421</TotalTime>
  <Words>788</Words>
  <Application>Microsoft Office PowerPoint</Application>
  <PresentationFormat>Panorámica</PresentationFormat>
  <Paragraphs>94</Paragraphs>
  <Slides>29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 Black</vt:lpstr>
      <vt:lpstr>Bahnschrift Light</vt:lpstr>
      <vt:lpstr>Calibri</vt:lpstr>
      <vt:lpstr>Century Schoolbook</vt:lpstr>
      <vt:lpstr>Corbel</vt:lpstr>
      <vt:lpstr>Feathered</vt:lpstr>
      <vt:lpstr>People detector</vt:lpstr>
      <vt:lpstr>Presentación de PowerPoint</vt:lpstr>
      <vt:lpstr>Tipos y formas de Tecnologías que se utilizan </vt:lpstr>
      <vt:lpstr>Presentación de PowerPoint</vt:lpstr>
      <vt:lpstr>Presentación de PowerPoint</vt:lpstr>
      <vt:lpstr>Vision Computarizada</vt:lpstr>
      <vt:lpstr>Inteligencia artificial.</vt:lpstr>
      <vt:lpstr>Diferentes Algoritmos para detectar o reconocer una persona </vt:lpstr>
      <vt:lpstr>Por la forma de caminar</vt:lpstr>
      <vt:lpstr>Presentación de PowerPoint</vt:lpstr>
      <vt:lpstr>Presentación de PowerPoint</vt:lpstr>
      <vt:lpstr>Debilidades:</vt:lpstr>
      <vt:lpstr>Detector de caras </vt:lpstr>
      <vt:lpstr>Presentación de PowerPoint</vt:lpstr>
      <vt:lpstr>“YOLO” </vt:lpstr>
      <vt:lpstr>Presentación de PowerPoint</vt:lpstr>
      <vt:lpstr>Open CV People Counter </vt:lpstr>
      <vt:lpstr>Camara a Utilizar</vt:lpstr>
      <vt:lpstr>R200 </vt:lpstr>
      <vt:lpstr>Presentación de PowerPoint</vt:lpstr>
      <vt:lpstr>Comparación</vt:lpstr>
      <vt:lpstr>Presentación de PowerPoint</vt:lpstr>
      <vt:lpstr>Prolog </vt:lpstr>
      <vt:lpstr>Presentación de PowerPoint</vt:lpstr>
      <vt:lpstr>Presentación de PowerPoint</vt:lpstr>
      <vt:lpstr>Presentación de PowerPoint</vt:lpstr>
      <vt:lpstr>Nuc a utilizar</vt:lpstr>
      <vt:lpstr>Presentación de PowerPoint</vt:lpstr>
      <vt:lpstr>Presentación de PowerPoint</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detecter</dc:title>
  <dc:creator>Rojas Ramos, Kilian M</dc:creator>
  <cp:keywords>CTPClassification=CTP_NT</cp:keywords>
  <cp:lastModifiedBy>Kilian Rojas Ramos</cp:lastModifiedBy>
  <cp:revision>44</cp:revision>
  <dcterms:created xsi:type="dcterms:W3CDTF">2018-11-01T18:09:56Z</dcterms:created>
  <dcterms:modified xsi:type="dcterms:W3CDTF">2018-11-02T21:32:24Z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18003db3-5c18-4c0c-962d-b077bb0f4669</vt:lpwstr>
  </property>
  <property fmtid="{D5CDD505-2E9C-101B-9397-08002B2CF9AE}" pid="3" name="CTP_TimeStamp">
    <vt:lpwstr>2018-11-01 21:44:45Z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